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427" r:id="rId3"/>
    <p:sldId id="372" r:id="rId4"/>
    <p:sldId id="373" r:id="rId5"/>
    <p:sldId id="439" r:id="rId6"/>
    <p:sldId id="446" r:id="rId7"/>
    <p:sldId id="442" r:id="rId8"/>
    <p:sldId id="376" r:id="rId9"/>
    <p:sldId id="440" r:id="rId10"/>
    <p:sldId id="374" r:id="rId11"/>
    <p:sldId id="430" r:id="rId12"/>
    <p:sldId id="426" r:id="rId13"/>
    <p:sldId id="443" r:id="rId14"/>
    <p:sldId id="429" r:id="rId15"/>
    <p:sldId id="441" r:id="rId16"/>
    <p:sldId id="377" r:id="rId17"/>
    <p:sldId id="411" r:id="rId18"/>
    <p:sldId id="421" r:id="rId19"/>
    <p:sldId id="316" r:id="rId20"/>
    <p:sldId id="424" r:id="rId21"/>
    <p:sldId id="431" r:id="rId22"/>
    <p:sldId id="445" r:id="rId23"/>
    <p:sldId id="418" r:id="rId24"/>
    <p:sldId id="433" r:id="rId25"/>
    <p:sldId id="416" r:id="rId26"/>
    <p:sldId id="419" r:id="rId27"/>
    <p:sldId id="423" r:id="rId28"/>
    <p:sldId id="436" r:id="rId29"/>
    <p:sldId id="438" r:id="rId30"/>
    <p:sldId id="390" r:id="rId31"/>
    <p:sldId id="422" r:id="rId32"/>
    <p:sldId id="402" r:id="rId33"/>
    <p:sldId id="403" r:id="rId34"/>
    <p:sldId id="404" r:id="rId35"/>
    <p:sldId id="370" r:id="rId36"/>
    <p:sldId id="286" r:id="rId37"/>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7C89"/>
    <a:srgbClr val="44890C"/>
    <a:srgbClr val="FFFFFF"/>
    <a:srgbClr val="05EBC0"/>
    <a:srgbClr val="C70424"/>
    <a:srgbClr val="042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9692" autoAdjust="0"/>
  </p:normalViewPr>
  <p:slideViewPr>
    <p:cSldViewPr snapToGrid="0" snapToObjects="1">
      <p:cViewPr varScale="1">
        <p:scale>
          <a:sx n="54" d="100"/>
          <a:sy n="54" d="100"/>
        </p:scale>
        <p:origin x="164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61BBA2E-BB34-D14C-BE72-FA4F817B73E5}" type="datetimeFigureOut">
              <a:rPr lang="en-US" smtClean="0"/>
              <a:pPr/>
              <a:t>9/20/2017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F4324D2-CFF0-0742-94CB-4F2316EF5765}" type="slidenum">
              <a:rPr lang="en-US" smtClean="0"/>
              <a:pPr/>
              <a:t>‹#›</a:t>
            </a:fld>
            <a:endParaRPr lang="en-US"/>
          </a:p>
        </p:txBody>
      </p:sp>
    </p:spTree>
    <p:extLst>
      <p:ext uri="{BB962C8B-B14F-4D97-AF65-F5344CB8AC3E}">
        <p14:creationId xmlns:p14="http://schemas.microsoft.com/office/powerpoint/2010/main" val="30582126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65887" rtl="0" eaLnBrk="1" fontAlgn="auto" latinLnBrk="0" hangingPunct="1">
              <a:lnSpc>
                <a:spcPct val="100000"/>
              </a:lnSpc>
              <a:spcBef>
                <a:spcPts val="0"/>
              </a:spcBef>
              <a:spcAft>
                <a:spcPts val="0"/>
              </a:spcAft>
              <a:buClrTx/>
              <a:buSzTx/>
              <a:buFontTx/>
              <a:buNone/>
              <a:tabLst/>
              <a:defRPr/>
            </a:pPr>
            <a:r>
              <a:rPr lang="en-US" baseline="0" dirty="0" smtClean="0">
                <a:latin typeface="Arial" panose="020B0604020202020204" pitchFamily="34" charset="0"/>
                <a:cs typeface="Arial" panose="020B0604020202020204" pitchFamily="34" charset="0"/>
              </a:rPr>
              <a:t>TED TALK CHAZ CHAT</a:t>
            </a:r>
          </a:p>
          <a:p>
            <a:pPr marL="0" marR="0" indent="0" algn="l" defTabSz="465887" rtl="0" eaLnBrk="1" fontAlgn="auto" latinLnBrk="0" hangingPunct="1">
              <a:lnSpc>
                <a:spcPct val="100000"/>
              </a:lnSpc>
              <a:spcBef>
                <a:spcPts val="0"/>
              </a:spcBef>
              <a:spcAft>
                <a:spcPts val="0"/>
              </a:spcAft>
              <a:buClrTx/>
              <a:buSzTx/>
              <a:buFontTx/>
              <a:buNone/>
              <a:tabLst/>
              <a:defRPr/>
            </a:pPr>
            <a:endParaRPr lang="en-US" baseline="0" dirty="0" smtClean="0">
              <a:latin typeface="Arial" panose="020B0604020202020204" pitchFamily="34" charset="0"/>
              <a:cs typeface="Arial" panose="020B0604020202020204" pitchFamily="34" charset="0"/>
            </a:endParaRPr>
          </a:p>
          <a:p>
            <a:pPr marL="0" marR="0" indent="0" algn="l" defTabSz="46588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HOW DO THE TRUMP PRESIDENCY,</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CHANGES TO THE EPA &amp; THE NEW CONGRESS AFFECT THE RECYCLING INDUSTRY?</a:t>
            </a:r>
          </a:p>
          <a:p>
            <a:pPr marL="0" marR="0" indent="0" algn="l" defTabSz="46588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1</a:t>
            </a:fld>
            <a:endParaRPr lang="en-US"/>
          </a:p>
        </p:txBody>
      </p:sp>
    </p:spTree>
    <p:extLst>
      <p:ext uri="{BB962C8B-B14F-4D97-AF65-F5344CB8AC3E}">
        <p14:creationId xmlns:p14="http://schemas.microsoft.com/office/powerpoint/2010/main" val="904112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AT THE NATIONAL LEVEL,</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 RESOURCE</a:t>
            </a:r>
            <a:r>
              <a:rPr lang="en-US" baseline="0" dirty="0" smtClean="0">
                <a:latin typeface="Arial" panose="020B0604020202020204" pitchFamily="34" charset="0"/>
                <a:cs typeface="Arial" panose="020B0604020202020204" pitchFamily="34" charset="0"/>
              </a:rPr>
              <a:t> CONSERVATION &amp; RECOVERY ACT IS CLEAR:</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THAT STATES &amp; LOCAL GOVERNMENTS ARE RESPONSIBLE FOR SOLID WASTE &amp; RECYCLING</a:t>
            </a:r>
          </a:p>
          <a:p>
            <a:pPr marL="171450" indent="-171450">
              <a:buFont typeface="Arial" panose="020B0604020202020204" pitchFamily="34" charset="0"/>
              <a:buChar char="•"/>
            </a:pPr>
            <a:r>
              <a:rPr lang="en-US" b="1" baseline="0" dirty="0" smtClean="0">
                <a:latin typeface="Arial" panose="020B0604020202020204" pitchFamily="34" charset="0"/>
                <a:cs typeface="Arial" panose="020B0604020202020204" pitchFamily="34" charset="0"/>
              </a:rPr>
              <a:t>NOT</a:t>
            </a:r>
            <a:r>
              <a:rPr lang="en-US" baseline="0" dirty="0" smtClean="0">
                <a:latin typeface="Arial" panose="020B0604020202020204" pitchFamily="34" charset="0"/>
                <a:cs typeface="Arial" panose="020B0604020202020204" pitchFamily="34" charset="0"/>
              </a:rPr>
              <a:t> THE FEDERAL GOVERNMENT.</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RCRA PASSED BY CONGRESS IN 1976.</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SUBTITLE C HAZARDOUS WASTE REGULATORY PROGRAM</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SUBTITLE D SOLID WASTE PROGRAM INCLUDING LANDFILL GUIDELINES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BARELY MENTIONS RECYCLING</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VISION OF RESOURCE CONSERVATION W/LITTLE ACTUAL ASSIGNED RESPONSIBILITIES</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SINCE 1976 CONGRESS HAS SHOWN LITTLE INTEREST IN RECYCLING OR SOLID WASTE.</a:t>
            </a:r>
          </a:p>
          <a:p>
            <a:pPr marL="171450" indent="-171450">
              <a:buFont typeface="Arial" panose="020B0604020202020204" pitchFamily="34" charset="0"/>
              <a:buChar char="•"/>
            </a:pPr>
            <a:r>
              <a:rPr lang="en-US" i="1" baseline="0" dirty="0" smtClean="0">
                <a:latin typeface="Arial" panose="020B0604020202020204" pitchFamily="34" charset="0"/>
                <a:cs typeface="Arial" panose="020B0604020202020204" pitchFamily="34" charset="0"/>
              </a:rPr>
              <a:t>ONLY EXCEPTION DURING THE PACKAGING WARS OF THE EARLY 90’S</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EPA REBUILT ITS RECYCLING PROGRAM IN THE 90’S</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&amp; HAS HAD A SOLID PROGRAM SINCE THEN</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BUT IT IS INHERENTLY VULNERABLE WHEN TIMES ARE TIGHT &amp; LITTLE IF ANY POLITICAL PRESSURE EXISTS TO PROTECT IT</a:t>
            </a: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u="sng" dirty="0" smtClean="0">
                <a:latin typeface="Arial" panose="020B0604020202020204" pitchFamily="34" charset="0"/>
                <a:cs typeface="Arial" panose="020B0604020202020204" pitchFamily="34" charset="0"/>
              </a:rPr>
              <a:t>SO </a:t>
            </a:r>
            <a:r>
              <a:rPr lang="en-US" u="sng" dirty="0" smtClean="0">
                <a:latin typeface="Arial" panose="020B0604020202020204" pitchFamily="34" charset="0"/>
                <a:cs typeface="Arial" panose="020B0604020202020204" pitchFamily="34" charset="0"/>
              </a:rPr>
              <a:t>WHAT ARE THE INDUSTRY </a:t>
            </a:r>
            <a:r>
              <a:rPr lang="en-US" u="sng" dirty="0" smtClean="0">
                <a:latin typeface="Arial" panose="020B0604020202020204" pitchFamily="34" charset="0"/>
                <a:cs typeface="Arial" panose="020B0604020202020204" pitchFamily="34" charset="0"/>
              </a:rPr>
              <a:t>PRIORITIES FOR THE NEW EPA</a:t>
            </a:r>
            <a:r>
              <a:rPr lang="en-US" u="sng" baseline="0" dirty="0" smtClean="0">
                <a:latin typeface="Arial" panose="020B0604020202020204" pitchFamily="34" charset="0"/>
                <a:cs typeface="Arial" panose="020B0604020202020204" pitchFamily="34" charset="0"/>
              </a:rPr>
              <a:t> SINCE NOT LISTED AS A CORE FUNCTION</a:t>
            </a:r>
            <a:r>
              <a:rPr lang="en-US" u="none" dirty="0" smtClean="0">
                <a:latin typeface="Arial" panose="020B0604020202020204" pitchFamily="34" charset="0"/>
                <a:cs typeface="Arial" panose="020B0604020202020204" pitchFamily="34" charset="0"/>
              </a:rPr>
              <a:t>?</a:t>
            </a:r>
            <a:endParaRPr lang="en-US"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10</a:t>
            </a:fld>
            <a:endParaRPr lang="en-US"/>
          </a:p>
        </p:txBody>
      </p:sp>
    </p:spTree>
    <p:extLst>
      <p:ext uri="{BB962C8B-B14F-4D97-AF65-F5344CB8AC3E}">
        <p14:creationId xmlns:p14="http://schemas.microsoft.com/office/powerpoint/2010/main" val="1928702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latin typeface="Arial" panose="020B0604020202020204" pitchFamily="34" charset="0"/>
                <a:cs typeface="Arial" panose="020B0604020202020204" pitchFamily="34" charset="0"/>
              </a:rPr>
              <a:t>ENFORCEMENT POLICY WILL BE </a:t>
            </a:r>
            <a:r>
              <a:rPr lang="en-US" b="1" dirty="0" smtClean="0">
                <a:latin typeface="Arial" panose="020B0604020202020204" pitchFamily="34" charset="0"/>
                <a:cs typeface="Arial" panose="020B0604020202020204" pitchFamily="34" charset="0"/>
              </a:rPr>
              <a:t>CRUCIAL</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INDUSTRY BUILT ON REGULATION &amp; FAIR &amp; EQUAL ENFORCEMENT OF THE LAW</a:t>
            </a:r>
          </a:p>
          <a:p>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i="0" baseline="0" dirty="0" smtClean="0">
                <a:latin typeface="Arial" panose="020B0604020202020204" pitchFamily="34" charset="0"/>
                <a:cs typeface="Arial" panose="020B0604020202020204" pitchFamily="34" charset="0"/>
              </a:rPr>
              <a:t>DEREGULATION?</a:t>
            </a:r>
          </a:p>
          <a:p>
            <a:pPr marL="171450" indent="-171450">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SUBTITLE D REGS NOT CONTROVERSIAL EXCEPT LANDFILL METHANE</a:t>
            </a:r>
          </a:p>
          <a:p>
            <a:pPr marL="171450" indent="-171450">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SUBTITLE </a:t>
            </a:r>
            <a:r>
              <a:rPr lang="en-US" i="0" baseline="0" dirty="0" smtClean="0">
                <a:latin typeface="Arial" panose="020B0604020202020204" pitchFamily="34" charset="0"/>
                <a:cs typeface="Arial" panose="020B0604020202020204" pitchFamily="34" charset="0"/>
              </a:rPr>
              <a:t>C REGS NOT HIGH PRIORITY</a:t>
            </a:r>
          </a:p>
          <a:p>
            <a:pPr marL="171450" indent="-171450">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CHANGES TO AIR </a:t>
            </a:r>
            <a:r>
              <a:rPr lang="en-US" i="0" baseline="0" dirty="0" smtClean="0">
                <a:latin typeface="Arial" panose="020B0604020202020204" pitchFamily="34" charset="0"/>
                <a:cs typeface="Arial" panose="020B0604020202020204" pitchFamily="34" charset="0"/>
              </a:rPr>
              <a:t>&amp; WATER REGS (CLEAN POWER, WOTUS, </a:t>
            </a:r>
            <a:r>
              <a:rPr lang="en-US" i="0" baseline="0" dirty="0" smtClean="0">
                <a:latin typeface="Arial" panose="020B0604020202020204" pitchFamily="34" charset="0"/>
                <a:cs typeface="Arial" panose="020B0604020202020204" pitchFamily="34" charset="0"/>
              </a:rPr>
              <a:t>ETC) WILL </a:t>
            </a:r>
            <a:r>
              <a:rPr lang="en-US" i="0" baseline="0" dirty="0" smtClean="0">
                <a:latin typeface="Arial" panose="020B0604020202020204" pitchFamily="34" charset="0"/>
                <a:cs typeface="Arial" panose="020B0604020202020204" pitchFamily="34" charset="0"/>
              </a:rPr>
              <a:t>BE POLITICALLY </a:t>
            </a:r>
            <a:r>
              <a:rPr lang="en-US" i="0" baseline="0" dirty="0" smtClean="0">
                <a:latin typeface="Arial" panose="020B0604020202020204" pitchFamily="34" charset="0"/>
                <a:cs typeface="Arial" panose="020B0604020202020204" pitchFamily="34" charset="0"/>
              </a:rPr>
              <a:t>CONTENTIOUS</a:t>
            </a:r>
          </a:p>
          <a:p>
            <a:pPr marL="171450" indent="-171450">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WOTUS SWALES, HOLDING PONDS ETC.</a:t>
            </a:r>
            <a:endParaRPr lang="en-US" i="0"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FR </a:t>
            </a:r>
            <a:r>
              <a:rPr lang="en-US" i="0" baseline="0" dirty="0" smtClean="0">
                <a:latin typeface="Arial" panose="020B0604020202020204" pitchFamily="34" charset="0"/>
                <a:cs typeface="Arial" panose="020B0604020202020204" pitchFamily="34" charset="0"/>
              </a:rPr>
              <a:t>NOTICE @ POTENTIAL REVISIONS:  30K+ RESPONSES</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LANDFILL GAS </a:t>
            </a:r>
            <a:r>
              <a:rPr lang="en-US" baseline="0" dirty="0" smtClean="0">
                <a:latin typeface="Arial" panose="020B0604020202020204" pitchFamily="34" charset="0"/>
                <a:cs typeface="Arial" panose="020B0604020202020204" pitchFamily="34" charset="0"/>
              </a:rPr>
              <a:t>EMISSIONS</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LAWSUIT ALONG W/SWANA</a:t>
            </a:r>
            <a:endParaRPr lang="en-US"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WORKING W/EPA ON REVISED EMISSIONS GUIDELINES/NEW SOURCE PERFORMANCE STANDARDS FOR LANDFILL METHANE </a:t>
            </a:r>
            <a:r>
              <a:rPr lang="en-US" baseline="0" dirty="0" smtClean="0">
                <a:latin typeface="Arial" panose="020B0604020202020204" pitchFamily="34" charset="0"/>
                <a:cs typeface="Arial" panose="020B0604020202020204" pitchFamily="34" charset="0"/>
              </a:rPr>
              <a:t>EMISSIONS</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REVERSE CONTRADICTORY SECTIONS</a:t>
            </a:r>
            <a:endParaRPr lang="en-US" baseline="0"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SENT</a:t>
            </a:r>
            <a:r>
              <a:rPr lang="en-US" baseline="0" dirty="0" smtClean="0">
                <a:latin typeface="Arial" panose="020B0604020202020204" pitchFamily="34" charset="0"/>
                <a:cs typeface="Arial" panose="020B0604020202020204" pitchFamily="34" charset="0"/>
              </a:rPr>
              <a:t> LETTERS IN SUPPORT OF CONTINUING</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THE GREENHOUSE GAS EMISSION INVENTORY</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THE WARM MODEL</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MSW DATA</a:t>
            </a:r>
          </a:p>
          <a:p>
            <a:endParaRPr lang="en-US" u="sng" baseline="0" dirty="0" smtClean="0">
              <a:latin typeface="Arial" panose="020B0604020202020204" pitchFamily="34" charset="0"/>
              <a:cs typeface="Arial" panose="020B0604020202020204" pitchFamily="34" charset="0"/>
            </a:endParaRPr>
          </a:p>
          <a:p>
            <a:r>
              <a:rPr lang="en-US" u="sng" baseline="0" dirty="0" smtClean="0">
                <a:latin typeface="Arial" panose="020B0604020202020204" pitchFamily="34" charset="0"/>
                <a:cs typeface="Arial" panose="020B0604020202020204" pitchFamily="34" charset="0"/>
              </a:rPr>
              <a:t>WHAT </a:t>
            </a:r>
            <a:r>
              <a:rPr lang="en-US" u="sng" baseline="0" dirty="0" smtClean="0">
                <a:latin typeface="Arial" panose="020B0604020202020204" pitchFamily="34" charset="0"/>
                <a:cs typeface="Arial" panose="020B0604020202020204" pitchFamily="34" charset="0"/>
              </a:rPr>
              <a:t>ABOUT INDUSTRY PRIORITIES ON THE HILL</a:t>
            </a:r>
            <a:r>
              <a:rPr lang="en-US" u="none" baseline="0" dirty="0" smtClean="0">
                <a:latin typeface="Arial" panose="020B0604020202020204" pitchFamily="34" charset="0"/>
                <a:cs typeface="Arial" panose="020B0604020202020204" pitchFamily="34" charset="0"/>
              </a:rPr>
              <a:t>?</a:t>
            </a:r>
            <a:endParaRPr lang="en-US" u="sng"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 </a:t>
            </a:r>
            <a:endParaRPr lang="en-US" dirty="0"/>
          </a:p>
        </p:txBody>
      </p:sp>
      <p:sp>
        <p:nvSpPr>
          <p:cNvPr id="4" name="Slide Number Placeholder 3"/>
          <p:cNvSpPr>
            <a:spLocks noGrp="1"/>
          </p:cNvSpPr>
          <p:nvPr>
            <p:ph type="sldNum" sz="quarter" idx="10"/>
          </p:nvPr>
        </p:nvSpPr>
        <p:spPr/>
        <p:txBody>
          <a:bodyPr/>
          <a:lstStyle/>
          <a:p>
            <a:fld id="{7F4324D2-CFF0-0742-94CB-4F2316EF5765}" type="slidenum">
              <a:rPr lang="en-US" smtClean="0"/>
              <a:pPr/>
              <a:t>11</a:t>
            </a:fld>
            <a:endParaRPr lang="en-US"/>
          </a:p>
        </p:txBody>
      </p:sp>
    </p:spTree>
    <p:extLst>
      <p:ext uri="{BB962C8B-B14F-4D97-AF65-F5344CB8AC3E}">
        <p14:creationId xmlns:p14="http://schemas.microsoft.com/office/powerpoint/2010/main" val="3441240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latin typeface="Arial" panose="020B0604020202020204" pitchFamily="34" charset="0"/>
                <a:cs typeface="Arial" panose="020B0604020202020204" pitchFamily="34" charset="0"/>
              </a:rPr>
              <a:t>INFRASTRUCTURE SPENDING:</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WE ARE A TRUCKING INDUSTRY</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ALL THAT C&amp;D</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baseline="0" dirty="0" smtClean="0">
                <a:latin typeface="Arial" panose="020B0604020202020204" pitchFamily="34" charset="0"/>
                <a:cs typeface="Arial" panose="020B0604020202020204" pitchFamily="34" charset="0"/>
              </a:rPr>
              <a:t>JOB TRAINING</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NO SECRET FINDING QUALIFIED PEOPLE – ESPECIALLY DRIVERS &amp; MECHANICS – IS TOUGH</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PERKINS ACT VOCATIONAL TRAINING GRANTS</a:t>
            </a: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TAX REFORM:</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TRY TO REVIVE</a:t>
            </a:r>
            <a:r>
              <a:rPr lang="en-US" baseline="0" dirty="0" smtClean="0">
                <a:latin typeface="Arial" panose="020B0604020202020204" pitchFamily="34" charset="0"/>
                <a:cs typeface="Arial" panose="020B0604020202020204" pitchFamily="34" charset="0"/>
              </a:rPr>
              <a:t> THE TAX CREDITS FOR CNG &amp; LANDFILL GAS</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OR GOOD TRADEOFF DURING LEGISLATIVE TAX REFORM DEBATE</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GAS TAX:  PREZ SUPPORT INCR </a:t>
            </a:r>
            <a:r>
              <a:rPr lang="en-US" b="1" baseline="0" dirty="0" smtClean="0">
                <a:latin typeface="Arial" panose="020B0604020202020204" pitchFamily="34" charset="0"/>
                <a:cs typeface="Arial" panose="020B0604020202020204" pitchFamily="34" charset="0"/>
              </a:rPr>
              <a:t>BUT </a:t>
            </a:r>
            <a:r>
              <a:rPr lang="en-US" b="0" baseline="0" dirty="0" smtClean="0">
                <a:latin typeface="Arial" panose="020B0604020202020204" pitchFamily="34" charset="0"/>
                <a:cs typeface="Arial" panose="020B0604020202020204" pitchFamily="34" charset="0"/>
              </a:rPr>
              <a:t>TRADEOFF ELIMINATE THE EXCISE TAX ON TRUCKS</a:t>
            </a: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NWRA WILL ALSO FOCUS</a:t>
            </a:r>
            <a:r>
              <a:rPr lang="en-US" baseline="0" dirty="0" smtClean="0">
                <a:latin typeface="Arial" panose="020B0604020202020204" pitchFamily="34" charset="0"/>
                <a:cs typeface="Arial" panose="020B0604020202020204" pitchFamily="34" charset="0"/>
              </a:rPr>
              <a:t> ON LEGISLATIVE OR REGULATORY CHANGES THAT WILL REQUIRE CAUSATION TO BE PROVEN WHEN COMPANIES &amp; DRIVERS ARE CHARGED W/A FATALITY UNDER THE CSA PROGRAM FOR COMMERCIAL MOTOR VEHICLES</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u="sng" baseline="0" dirty="0" smtClean="0">
                <a:latin typeface="Arial" panose="020B0604020202020204" pitchFamily="34" charset="0"/>
                <a:cs typeface="Arial" panose="020B0604020202020204" pitchFamily="34" charset="0"/>
              </a:rPr>
              <a:t>ANOTHER FEDERAL ISSUE RECENTLY AROSE</a:t>
            </a:r>
          </a:p>
        </p:txBody>
      </p:sp>
      <p:sp>
        <p:nvSpPr>
          <p:cNvPr id="4" name="Slide Number Placeholder 3"/>
          <p:cNvSpPr>
            <a:spLocks noGrp="1"/>
          </p:cNvSpPr>
          <p:nvPr>
            <p:ph type="sldNum" sz="quarter" idx="10"/>
          </p:nvPr>
        </p:nvSpPr>
        <p:spPr/>
        <p:txBody>
          <a:bodyPr/>
          <a:lstStyle/>
          <a:p>
            <a:fld id="{7F4324D2-CFF0-0742-94CB-4F2316EF5765}" type="slidenum">
              <a:rPr lang="en-US" smtClean="0"/>
              <a:pPr/>
              <a:t>12</a:t>
            </a:fld>
            <a:endParaRPr lang="en-US"/>
          </a:p>
        </p:txBody>
      </p:sp>
    </p:spTree>
    <p:extLst>
      <p:ext uri="{BB962C8B-B14F-4D97-AF65-F5344CB8AC3E}">
        <p14:creationId xmlns:p14="http://schemas.microsoft.com/office/powerpoint/2010/main" val="1149026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NEWLY</a:t>
            </a:r>
            <a:r>
              <a:rPr lang="en-US" baseline="0" dirty="0" smtClean="0">
                <a:latin typeface="Arial" panose="020B0604020202020204" pitchFamily="34" charset="0"/>
                <a:cs typeface="Arial" panose="020B0604020202020204" pitchFamily="34" charset="0"/>
              </a:rPr>
              <a:t> ANNOUNCED CHINESE RESTRICTIONS ON IMPORTS OF RECYCLABLES HAVE KICKED UP A STORM</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THEORETICAL </a:t>
            </a:r>
            <a:r>
              <a:rPr lang="en-US" baseline="0" dirty="0" smtClean="0">
                <a:latin typeface="Arial" panose="020B0604020202020204" pitchFamily="34" charset="0"/>
                <a:cs typeface="Arial" panose="020B0604020202020204" pitchFamily="34" charset="0"/>
              </a:rPr>
              <a:t>ALLOWANCE OF ONLY 0.3% “CONTAMINATION” IN A BALE</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PUSHBACK </a:t>
            </a:r>
            <a:r>
              <a:rPr lang="en-US" baseline="0" dirty="0" smtClean="0">
                <a:latin typeface="Arial" panose="020B0604020202020204" pitchFamily="34" charset="0"/>
                <a:cs typeface="Arial" panose="020B0604020202020204" pitchFamily="34" charset="0"/>
              </a:rPr>
              <a:t>FROM RECYCLING </a:t>
            </a:r>
            <a:r>
              <a:rPr lang="en-US" baseline="0" dirty="0" smtClean="0">
                <a:latin typeface="Arial" panose="020B0604020202020204" pitchFamily="34" charset="0"/>
                <a:cs typeface="Arial" panose="020B0604020202020204" pitchFamily="34" charset="0"/>
              </a:rPr>
              <a:t>INDUSTRY (INCLUDING CHINESE)</a:t>
            </a: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MEETINGS WITH DEPARTMENT OF CONGRESS &amp; U.S. TRADE REP’S OFFICE</a:t>
            </a:r>
            <a:endParaRPr lang="en-US"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WHAT DO WE WANT?</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CLARITY </a:t>
            </a:r>
            <a:r>
              <a:rPr lang="en-US" baseline="0" dirty="0" smtClean="0">
                <a:latin typeface="Arial" panose="020B0604020202020204" pitchFamily="34" charset="0"/>
                <a:cs typeface="Arial" panose="020B0604020202020204" pitchFamily="34" charset="0"/>
              </a:rPr>
              <a:t>IN WHAT IS ACCEPTED &amp; RESTRICTED</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REALISTIC  STANDARDS (</a:t>
            </a:r>
            <a:r>
              <a:rPr lang="en-US" baseline="0" dirty="0" smtClean="0">
                <a:latin typeface="Arial" panose="020B0604020202020204" pitchFamily="34" charset="0"/>
                <a:cs typeface="Arial" panose="020B0604020202020204" pitchFamily="34" charset="0"/>
              </a:rPr>
              <a:t>NOT 0.3%)</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MORE </a:t>
            </a:r>
            <a:r>
              <a:rPr lang="en-US" baseline="0" dirty="0" smtClean="0">
                <a:latin typeface="Arial" panose="020B0604020202020204" pitchFamily="34" charset="0"/>
                <a:cs typeface="Arial" panose="020B0604020202020204" pitchFamily="34" charset="0"/>
              </a:rPr>
              <a:t>TIME TO ADJUST</a:t>
            </a: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STATUS OF IN-COUNTRY INSPECTIONS</a:t>
            </a: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END UNCERTAINTY</a:t>
            </a:r>
          </a:p>
          <a:p>
            <a:r>
              <a:rPr lang="en-US" baseline="0" dirty="0" smtClean="0">
                <a:latin typeface="Arial" panose="020B0604020202020204" pitchFamily="34" charset="0"/>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u="sng" baseline="0" dirty="0" smtClean="0">
                <a:latin typeface="Arial" panose="020B0604020202020204" pitchFamily="34" charset="0"/>
                <a:cs typeface="Arial" panose="020B0604020202020204" pitchFamily="34" charset="0"/>
              </a:rPr>
              <a:t>WHAT ABOUT CLIMATE CHANGE</a:t>
            </a:r>
            <a:r>
              <a:rPr lang="en-US" u="none" baseline="0" dirty="0" smtClean="0">
                <a:latin typeface="Arial" panose="020B0604020202020204" pitchFamily="34" charset="0"/>
                <a:cs typeface="Arial" panose="020B0604020202020204" pitchFamily="34" charset="0"/>
              </a:rPr>
              <a:t>?</a:t>
            </a:r>
            <a:endParaRPr lang="en-US" u="sng"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13</a:t>
            </a:fld>
            <a:endParaRPr lang="en-US"/>
          </a:p>
        </p:txBody>
      </p:sp>
    </p:spTree>
    <p:extLst>
      <p:ext uri="{BB962C8B-B14F-4D97-AF65-F5344CB8AC3E}">
        <p14:creationId xmlns:p14="http://schemas.microsoft.com/office/powerpoint/2010/main" val="3644788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anose="020B0604020202020204" pitchFamily="34" charset="0"/>
                <a:cs typeface="Arial" panose="020B0604020202020204" pitchFamily="34" charset="0"/>
              </a:rPr>
              <a:t>CLIMATE CHANGE:</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ANYTHING CLIMATE CHANGE RELATED WILL BE SUBJECT TO REVIEW</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AS </a:t>
            </a:r>
            <a:r>
              <a:rPr lang="en-US" baseline="0" dirty="0" smtClean="0">
                <a:latin typeface="Arial" panose="020B0604020202020204" pitchFamily="34" charset="0"/>
                <a:cs typeface="Arial" panose="020B0604020202020204" pitchFamily="34" charset="0"/>
              </a:rPr>
              <a:t>I NOTED EARLIER, NWRA SUPPORTS KEEPING THE GREENHOUSE GAS INVENTORY, THE WARM MODEL &amp; EPA’S FACTS &amp; FIGURES ON MSW</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BUT IF WASTE MINIMIZATION &amp; RECYCLING ARE ZEROED OUT:</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WHO WILL MAINTAIN THE WARM MODEL</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WHAT NEW DATA BASE WILL HAVE EPA’S SPECIFICITY ON MATERIALS IN THE WASTE STREAM</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WHAT WILL HAPPEN TO FOOD WASTE EFFORTS &amp; SUSTAINABLE MATERIALS MANAGEMENT?</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THE </a:t>
            </a:r>
            <a:r>
              <a:rPr lang="en-US" baseline="0" dirty="0" smtClean="0">
                <a:latin typeface="Arial" panose="020B0604020202020204" pitchFamily="34" charset="0"/>
                <a:cs typeface="Arial" panose="020B0604020202020204" pitchFamily="34" charset="0"/>
              </a:rPr>
              <a:t>WARM MODEL IS STILL AVAILABLE ON THE EPA WEB SITE</a:t>
            </a: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u="sng" baseline="0" dirty="0" smtClean="0">
                <a:latin typeface="Arial" panose="020B0604020202020204" pitchFamily="34" charset="0"/>
                <a:cs typeface="Arial" panose="020B0604020202020204" pitchFamily="34" charset="0"/>
              </a:rPr>
              <a:t>THE LINK ON THAT PAGE TO “CLIMATE CHANGE” </a:t>
            </a: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7F4324D2-CFF0-0742-94CB-4F2316EF5765}" type="slidenum">
              <a:rPr lang="en-US" smtClean="0"/>
              <a:pPr/>
              <a:t>14</a:t>
            </a:fld>
            <a:endParaRPr lang="en-US"/>
          </a:p>
        </p:txBody>
      </p:sp>
    </p:spTree>
    <p:extLst>
      <p:ext uri="{BB962C8B-B14F-4D97-AF65-F5344CB8AC3E}">
        <p14:creationId xmlns:p14="http://schemas.microsoft.com/office/powerpoint/2010/main" val="1173302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latin typeface="Arial" panose="020B0604020202020204" pitchFamily="34" charset="0"/>
                <a:cs typeface="Arial" panose="020B0604020202020204" pitchFamily="34" charset="0"/>
              </a:rPr>
              <a:t>AS OF SEPTEMBER 6 THIS IS WHAT YOU WOULD SEE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baseline="0" dirty="0" smtClean="0">
                <a:latin typeface="Arial" panose="020B0604020202020204" pitchFamily="34" charset="0"/>
                <a:cs typeface="Arial" panose="020B0604020202020204" pitchFamily="34" charset="0"/>
              </a:rPr>
              <a:t>ODDLY THE LINKS TO THE ARCHIVED PAGES STILL WORK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u="none" baseline="0" dirty="0" smtClean="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u="sng" baseline="0" dirty="0" smtClean="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u="sng" baseline="0" dirty="0" smtClean="0">
                <a:latin typeface="Arial" panose="020B0604020202020204" pitchFamily="34" charset="0"/>
                <a:cs typeface="Arial" panose="020B0604020202020204" pitchFamily="34" charset="0"/>
              </a:rPr>
              <a:t>HOW ARE WASTE &amp; RECYCLING PLAYING OUT IN THE STATES</a:t>
            </a:r>
            <a:r>
              <a:rPr lang="en-US" u="none" baseline="0" dirty="0" smtClean="0">
                <a:latin typeface="Arial" panose="020B0604020202020204" pitchFamily="34" charset="0"/>
                <a:cs typeface="Arial" panose="020B0604020202020204" pitchFamily="34" charset="0"/>
              </a:rPr>
              <a:t>?</a:t>
            </a:r>
            <a:endParaRPr lang="en-US" u="sng" baseline="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F4324D2-CFF0-0742-94CB-4F2316EF5765}" type="slidenum">
              <a:rPr lang="en-US" smtClean="0"/>
              <a:pPr/>
              <a:t>15</a:t>
            </a:fld>
            <a:endParaRPr lang="en-US"/>
          </a:p>
        </p:txBody>
      </p:sp>
    </p:spTree>
    <p:extLst>
      <p:ext uri="{BB962C8B-B14F-4D97-AF65-F5344CB8AC3E}">
        <p14:creationId xmlns:p14="http://schemas.microsoft.com/office/powerpoint/2010/main" val="2383156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anose="020B0604020202020204" pitchFamily="34" charset="0"/>
                <a:cs typeface="Arial" panose="020B0604020202020204" pitchFamily="34" charset="0"/>
              </a:rPr>
              <a:t>THESE ARE THE</a:t>
            </a:r>
            <a:r>
              <a:rPr lang="en-US" baseline="0" dirty="0" smtClean="0">
                <a:latin typeface="Arial" panose="020B0604020202020204" pitchFamily="34" charset="0"/>
                <a:cs typeface="Arial" panose="020B0604020202020204" pitchFamily="34" charset="0"/>
              </a:rPr>
              <a:t> BIGGEST POLICIES &amp; PROBLEMS FACING STATE LEGISLATURES IN 2017 ACCORDING TO GOVERNING MAGAZINE</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ARGUABLY 3 OF THESE (ZIKA, INFRASTRUCTURE SPENDING &amp; CLEAN ENERGY) HAVE ENVIRONMENTAL IMPLICATIONS</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NO MENTION OF SOLID WASTE OR RECYCLING</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NUMBER OF WASTE/RECYCLING-RELATED BILLS AT THE STATE LEVEL HAS BEEN STATIC FROM 2006 TO 2016.  WHY?</a:t>
            </a:r>
          </a:p>
          <a:p>
            <a:pPr marL="171450" indent="-171450">
              <a:buFont typeface="Arial" panose="020B0604020202020204" pitchFamily="34" charset="0"/>
              <a:buChar char="•"/>
            </a:pPr>
            <a:r>
              <a:rPr lang="en-US" b="1" baseline="0" dirty="0" smtClean="0">
                <a:latin typeface="Arial" panose="020B0604020202020204" pitchFamily="34" charset="0"/>
                <a:cs typeface="Arial" panose="020B0604020202020204" pitchFamily="34" charset="0"/>
              </a:rPr>
              <a:t>WE ARE THE VICTIMS OF OUR SUCCESS</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NO HORROR STORIES</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LITTLE PRESS INTEREST</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FEELING THAT PROBLEMS EITHER RESOLVED OR UNDER CONTROL OR STATES SIMPLY HAVE BIGGER PRIORITIES</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u="sng" baseline="0" dirty="0" smtClean="0">
                <a:latin typeface="Arial" panose="020B0604020202020204" pitchFamily="34" charset="0"/>
                <a:cs typeface="Arial" panose="020B0604020202020204" pitchFamily="34" charset="0"/>
              </a:rPr>
              <a:t>ONLY EXCEPTIONS</a:t>
            </a: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16</a:t>
            </a:fld>
            <a:endParaRPr lang="en-US"/>
          </a:p>
        </p:txBody>
      </p:sp>
    </p:spTree>
    <p:extLst>
      <p:ext uri="{BB962C8B-B14F-4D97-AF65-F5344CB8AC3E}">
        <p14:creationId xmlns:p14="http://schemas.microsoft.com/office/powerpoint/2010/main" val="4097358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DRIVER/WORKER SAFETY</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SLOW DOWN LAWS</a:t>
            </a:r>
          </a:p>
          <a:p>
            <a:pPr marL="0" indent="0">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FOOD WASTE LEGISLATION IN </a:t>
            </a:r>
            <a:r>
              <a:rPr lang="en-US" baseline="0" dirty="0" smtClean="0">
                <a:latin typeface="Arial" panose="020B0604020202020204" pitchFamily="34" charset="0"/>
                <a:cs typeface="Arial" panose="020B0604020202020204" pitchFamily="34" charset="0"/>
              </a:rPr>
              <a:t>STATES W/HIGH TIPPING FEES OR LIMITED DISPOSAL CAPACITY</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ELECTRONICS RECYCLING LAWS ARE OUT OF DATE &amp; NEED TO BE UPGRADED</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DIFFERENT, LIGHTER WEIGHT PRODUCTS</a:t>
            </a:r>
          </a:p>
          <a:p>
            <a:endParaRPr lang="en-US"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17</a:t>
            </a:fld>
            <a:endParaRPr lang="en-US"/>
          </a:p>
        </p:txBody>
      </p:sp>
    </p:spTree>
    <p:extLst>
      <p:ext uri="{BB962C8B-B14F-4D97-AF65-F5344CB8AC3E}">
        <p14:creationId xmlns:p14="http://schemas.microsoft.com/office/powerpoint/2010/main" val="208034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u="none" baseline="0" dirty="0" smtClean="0">
                <a:latin typeface="Arial" panose="020B0604020202020204" pitchFamily="34" charset="0"/>
                <a:cs typeface="Arial" panose="020B0604020202020204" pitchFamily="34" charset="0"/>
              </a:rPr>
              <a:t>LET’S GET AWAY FROM POLITICS FOR A WHILE</a:t>
            </a:r>
          </a:p>
          <a:p>
            <a:pPr marL="0" indent="0">
              <a:buFont typeface="Arial" panose="020B0604020202020204" pitchFamily="34" charset="0"/>
              <a:buNone/>
            </a:pPr>
            <a:endParaRPr lang="en-US" u="none"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u="none" baseline="0" dirty="0" smtClean="0">
                <a:latin typeface="Arial" panose="020B0604020202020204" pitchFamily="34" charset="0"/>
                <a:cs typeface="Arial" panose="020B0604020202020204" pitchFamily="34" charset="0"/>
              </a:rPr>
              <a:t>HARD TO DO FOR AN INDUSTRY THAT IS SO MUCH ABOUT POLITICS – </a:t>
            </a:r>
            <a:r>
              <a:rPr lang="en-US" u="none" baseline="0" dirty="0" smtClean="0">
                <a:latin typeface="Arial" panose="020B0604020202020204" pitchFamily="34" charset="0"/>
                <a:cs typeface="Arial" panose="020B0604020202020204" pitchFamily="34" charset="0"/>
              </a:rPr>
              <a:t>ESPECIALLY </a:t>
            </a:r>
            <a:r>
              <a:rPr lang="en-US" u="none" baseline="0" dirty="0" smtClean="0">
                <a:latin typeface="Arial" panose="020B0604020202020204" pitchFamily="34" charset="0"/>
                <a:cs typeface="Arial" panose="020B0604020202020204" pitchFamily="34" charset="0"/>
              </a:rPr>
              <a:t>AT THE LOCAL LEVEL</a:t>
            </a:r>
          </a:p>
          <a:p>
            <a:pPr marL="0" indent="0">
              <a:buFont typeface="Arial" panose="020B0604020202020204" pitchFamily="34" charset="0"/>
              <a:buNone/>
            </a:pPr>
            <a:endParaRPr lang="en-US" u="none"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u="none" baseline="0" dirty="0" smtClean="0">
                <a:latin typeface="Arial" panose="020B0604020202020204" pitchFamily="34" charset="0"/>
                <a:cs typeface="Arial" panose="020B0604020202020204" pitchFamily="34" charset="0"/>
              </a:rPr>
              <a:t>LET’S LOOK AT CHANGES THAT </a:t>
            </a:r>
            <a:r>
              <a:rPr lang="en-US" u="none" baseline="0" dirty="0" smtClean="0">
                <a:latin typeface="Arial" panose="020B0604020202020204" pitchFamily="34" charset="0"/>
                <a:cs typeface="Arial" panose="020B0604020202020204" pitchFamily="34" charset="0"/>
              </a:rPr>
              <a:t>ARE NOT POLITICALLY INSPIRED</a:t>
            </a:r>
            <a:endParaRPr lang="en-US" u="none"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u="none" baseline="0" dirty="0" smtClean="0">
                <a:latin typeface="Arial" panose="020B0604020202020204" pitchFamily="34" charset="0"/>
                <a:cs typeface="Arial" panose="020B0604020202020204" pitchFamily="34" charset="0"/>
              </a:rPr>
              <a:t>OUR RAW MATERIALS</a:t>
            </a:r>
          </a:p>
          <a:p>
            <a:pPr marL="0" indent="0">
              <a:buFont typeface="Arial" panose="020B0604020202020204" pitchFamily="34" charset="0"/>
              <a:buNone/>
            </a:pPr>
            <a:endParaRPr lang="en-US" u="none"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u="none" baseline="0" dirty="0" smtClean="0">
                <a:latin typeface="Arial" panose="020B0604020202020204" pitchFamily="34" charset="0"/>
                <a:cs typeface="Arial" panose="020B0604020202020204" pitchFamily="34" charset="0"/>
              </a:rPr>
              <a:t>THESE CHANGES ARE NOT POLITICALLY INSPIRED:</a:t>
            </a:r>
          </a:p>
          <a:p>
            <a:pPr marL="171450" indent="-171450">
              <a:buFont typeface="Arial" panose="020B0604020202020204" pitchFamily="34" charset="0"/>
              <a:buChar char="•"/>
            </a:pPr>
            <a:r>
              <a:rPr lang="en-US" u="none" baseline="0" dirty="0" smtClean="0">
                <a:latin typeface="Arial" panose="020B0604020202020204" pitchFamily="34" charset="0"/>
                <a:cs typeface="Arial" panose="020B0604020202020204" pitchFamily="34" charset="0"/>
              </a:rPr>
              <a:t>BUT THEY HAVE IMPACTS ON WHAT WE RECYCLE</a:t>
            </a:r>
          </a:p>
          <a:p>
            <a:pPr marL="171450" indent="-171450">
              <a:buFont typeface="Arial" panose="020B0604020202020204" pitchFamily="34" charset="0"/>
              <a:buChar char="•"/>
            </a:pPr>
            <a:r>
              <a:rPr lang="en-US" u="none" baseline="0" dirty="0" smtClean="0">
                <a:latin typeface="Arial" panose="020B0604020202020204" pitchFamily="34" charset="0"/>
                <a:cs typeface="Arial" panose="020B0604020202020204" pitchFamily="34" charset="0"/>
              </a:rPr>
              <a:t>ON OUR ABILITY TO MEET RECYCLING GOALS</a:t>
            </a:r>
          </a:p>
          <a:p>
            <a:pPr marL="171450" indent="-171450">
              <a:buFont typeface="Arial" panose="020B0604020202020204" pitchFamily="34" charset="0"/>
              <a:buChar char="•"/>
            </a:pPr>
            <a:r>
              <a:rPr lang="en-US" u="none" baseline="0" dirty="0" smtClean="0">
                <a:latin typeface="Arial" panose="020B0604020202020204" pitchFamily="34" charset="0"/>
                <a:cs typeface="Arial" panose="020B0604020202020204" pitchFamily="34" charset="0"/>
              </a:rPr>
              <a:t>ON HOW WE SHOULD MEASURE SUCCESS </a:t>
            </a:r>
          </a:p>
          <a:p>
            <a:pPr marL="0" indent="0">
              <a:buFont typeface="Arial" panose="020B0604020202020204" pitchFamily="34" charset="0"/>
              <a:buNone/>
            </a:pPr>
            <a:endParaRPr lang="en-US" u="none"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u="none" baseline="0" dirty="0" smtClean="0">
                <a:latin typeface="Arial" panose="020B0604020202020204" pitchFamily="34" charset="0"/>
                <a:cs typeface="Arial" panose="020B0604020202020204" pitchFamily="34" charset="0"/>
              </a:rPr>
              <a:t>SO CLEARLY THEY WILL HAVE A POLITICAL IMPACT</a:t>
            </a:r>
          </a:p>
          <a:p>
            <a:pPr marL="0" indent="0">
              <a:buFont typeface="Arial" panose="020B0604020202020204" pitchFamily="34" charset="0"/>
              <a:buNone/>
            </a:pPr>
            <a:endParaRPr lang="en-US" u="none"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u="sng" baseline="0" dirty="0" smtClean="0">
                <a:latin typeface="Arial" panose="020B0604020202020204" pitchFamily="34" charset="0"/>
                <a:cs typeface="Arial" panose="020B0604020202020204" pitchFamily="34" charset="0"/>
              </a:rPr>
              <a:t>BUT FIRST SOME QUICK DATA</a:t>
            </a:r>
          </a:p>
          <a:p>
            <a:pPr marL="0" indent="0">
              <a:buFont typeface="Arial" panose="020B0604020202020204" pitchFamily="34" charset="0"/>
              <a:buNone/>
            </a:pPr>
            <a:endParaRPr lang="en-US" u="none"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18</a:t>
            </a:fld>
            <a:endParaRPr lang="en-US"/>
          </a:p>
        </p:txBody>
      </p:sp>
    </p:spTree>
    <p:extLst>
      <p:ext uri="{BB962C8B-B14F-4D97-AF65-F5344CB8AC3E}">
        <p14:creationId xmlns:p14="http://schemas.microsoft.com/office/powerpoint/2010/main" val="3879964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smtClean="0">
                <a:latin typeface="Arial" charset="0"/>
                <a:ea typeface="ＭＳ Ｐゴシック" pitchFamily="34" charset="-128"/>
              </a:rPr>
              <a:t>GROWTH</a:t>
            </a:r>
            <a:r>
              <a:rPr lang="en-US" baseline="0" dirty="0" smtClean="0">
                <a:latin typeface="Arial" charset="0"/>
                <a:ea typeface="ＭＳ Ｐゴシック" pitchFamily="34" charset="-128"/>
              </a:rPr>
              <a:t> IN SOLID WASTE GENERATION FLAT SINCE 2000</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baseline="0" dirty="0" smtClean="0">
                <a:latin typeface="Arial" charset="0"/>
                <a:ea typeface="ＭＳ Ｐゴシック" pitchFamily="34" charset="-128"/>
              </a:rPr>
              <a:t>POPULATION GREW AT TWICE THE RATE OF GARBAGE 2000 – 2014 </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baseline="0" dirty="0" smtClean="0">
                <a:latin typeface="Arial" charset="0"/>
                <a:ea typeface="ＭＳ Ｐゴシック" pitchFamily="34" charset="-128"/>
              </a:rPr>
              <a:t>PER PERSON DOWN BY .3 POUNDS PER DAY OR 6.4%</a:t>
            </a:r>
          </a:p>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baseline="0" dirty="0" smtClean="0">
              <a:latin typeface="Arial" charset="0"/>
              <a:ea typeface="ＭＳ Ｐゴシック" pitchFamily="34" charset="-128"/>
            </a:endParaRPr>
          </a:p>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baseline="0" dirty="0" smtClean="0">
                <a:latin typeface="Arial" charset="0"/>
                <a:ea typeface="ＭＳ Ｐゴシック" pitchFamily="34" charset="-128"/>
              </a:rPr>
              <a:t>WHY ISN’T ANYONE COMPLAINING THAT GARBAGE GENERATION IS STAGNANT?</a:t>
            </a:r>
          </a:p>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baseline="0" dirty="0" smtClean="0">
              <a:latin typeface="Arial" charset="0"/>
              <a:ea typeface="ＭＳ Ｐゴシック" pitchFamily="34" charset="-128"/>
            </a:endParaRPr>
          </a:p>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u="sng" baseline="0" dirty="0" smtClean="0">
                <a:latin typeface="Arial" charset="0"/>
                <a:ea typeface="ＭＳ Ｐゴシック" pitchFamily="34" charset="-128"/>
              </a:rPr>
              <a:t>HOW DO WE MANAGE THEM</a:t>
            </a:r>
            <a:r>
              <a:rPr lang="en-US" u="none" baseline="0" dirty="0" smtClean="0">
                <a:latin typeface="Arial" charset="0"/>
                <a:ea typeface="ＭＳ Ｐゴシック" pitchFamily="34" charset="-128"/>
              </a:rPr>
              <a:t>?</a:t>
            </a:r>
          </a:p>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baseline="0" dirty="0" smtClean="0">
              <a:latin typeface="Arial" charset="0"/>
              <a:ea typeface="ＭＳ Ｐゴシック" pitchFamily="34" charset="-128"/>
            </a:endParaRPr>
          </a:p>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baseline="0" dirty="0" smtClean="0">
              <a:latin typeface="Arial" charset="0"/>
              <a:ea typeface="ＭＳ Ｐゴシック" pitchFamily="34" charset="-128"/>
            </a:endParaRP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baseline="0" dirty="0" smtClean="0">
              <a:latin typeface="Arial" charset="0"/>
              <a:ea typeface="ＭＳ Ｐゴシック" pitchFamily="34" charset="-128"/>
            </a:endParaRP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baseline="0" dirty="0" smtClean="0">
              <a:latin typeface="Arial" charset="0"/>
              <a:ea typeface="ＭＳ Ｐゴシック" pitchFamily="34" charset="-128"/>
            </a:endParaRPr>
          </a:p>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baseline="0" dirty="0" smtClean="0">
              <a:latin typeface="Arial" charset="0"/>
              <a:ea typeface="ＭＳ Ｐゴシック" pitchFamily="34" charset="-128"/>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19</a:t>
            </a:fld>
            <a:endParaRPr lang="en-US"/>
          </a:p>
        </p:txBody>
      </p:sp>
    </p:spTree>
    <p:extLst>
      <p:ext uri="{BB962C8B-B14F-4D97-AF65-F5344CB8AC3E}">
        <p14:creationId xmlns:p14="http://schemas.microsoft.com/office/powerpoint/2010/main" val="282819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WASTE</a:t>
            </a:r>
            <a:r>
              <a:rPr lang="en-US" b="1" baseline="0" dirty="0" smtClean="0">
                <a:latin typeface="Arial" panose="020B0604020202020204" pitchFamily="34" charset="0"/>
                <a:cs typeface="Arial" panose="020B0604020202020204" pitchFamily="34" charset="0"/>
              </a:rPr>
              <a:t> &amp; RECYCLING USED TO BE A NICE QUIET INDUSTRY PRETTY MUCH INSULATED FROM THE WINDS OF CHANGE</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THIS HAS CHANGED DRAMATICALLY.</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TODAY I WILL BE TALKING ABOUT CHANGE:  </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PRIMARILY CHANGES IN THE POLITICS OF WASTE</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BUT ALSO CHANGES IN OUR RAW MATERIALS B/C THEY ALL HAVE POLITICAL IMPACTS IN RECYCLING &amp; DIVERSION PROGRAMS</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&amp; CHANGES IN OUR THINKING ABOUT WHAT OUR GOALS SHOULD BE</a:t>
            </a: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r>
              <a:rPr lang="en-US" u="sng" baseline="0" dirty="0" smtClean="0">
                <a:latin typeface="Arial" panose="020B0604020202020204" pitchFamily="34" charset="0"/>
                <a:cs typeface="Arial" panose="020B0604020202020204" pitchFamily="34" charset="0"/>
              </a:rPr>
              <a:t>BUT FIRST A CAVEAT ABOUT MY PREDICTIVE ABILITIES</a:t>
            </a:r>
            <a:endParaRPr lang="en-US" u="none" baseline="0" dirty="0" smtClean="0">
              <a:latin typeface="Arial" panose="020B0604020202020204" pitchFamily="34" charset="0"/>
              <a:cs typeface="Arial" panose="020B0604020202020204" pitchFamily="34" charset="0"/>
            </a:endParaRPr>
          </a:p>
          <a:p>
            <a:endParaRPr lang="en-US" u="none" baseline="0" dirty="0" smtClean="0">
              <a:latin typeface="Arial" panose="020B0604020202020204" pitchFamily="34" charset="0"/>
              <a:cs typeface="Arial" panose="020B0604020202020204" pitchFamily="34" charset="0"/>
            </a:endParaRPr>
          </a:p>
          <a:p>
            <a:endParaRPr lang="en-US"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2</a:t>
            </a:fld>
            <a:endParaRPr lang="en-US"/>
          </a:p>
        </p:txBody>
      </p:sp>
    </p:spTree>
    <p:extLst>
      <p:ext uri="{BB962C8B-B14F-4D97-AF65-F5344CB8AC3E}">
        <p14:creationId xmlns:p14="http://schemas.microsoft.com/office/powerpoint/2010/main" val="1834564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THIS IS HOW WE</a:t>
            </a:r>
            <a:r>
              <a:rPr lang="en-US" baseline="0" dirty="0" smtClean="0">
                <a:latin typeface="Arial" panose="020B0604020202020204" pitchFamily="34" charset="0"/>
                <a:cs typeface="Arial" panose="020B0604020202020204" pitchFamily="34" charset="0"/>
              </a:rPr>
              <a:t> MANAGE THEM</a:t>
            </a:r>
          </a:p>
          <a:p>
            <a:endParaRPr lang="en-US" dirty="0" smtClean="0">
              <a:latin typeface="Arial" charset="0"/>
              <a:ea typeface="ＭＳ Ｐゴシック" pitchFamily="34" charset="-128"/>
            </a:endParaRPr>
          </a:p>
          <a:p>
            <a:r>
              <a:rPr lang="en-US" dirty="0" smtClean="0">
                <a:latin typeface="Arial" charset="0"/>
                <a:ea typeface="ＭＳ Ｐゴシック" pitchFamily="34" charset="-128"/>
              </a:rPr>
              <a:t>THIS IS EPA DATA</a:t>
            </a:r>
            <a:r>
              <a:rPr lang="en-US" baseline="0" dirty="0" smtClean="0">
                <a:latin typeface="Arial" charset="0"/>
                <a:ea typeface="ＭＳ Ｐゴシック" pitchFamily="34" charset="-128"/>
              </a:rPr>
              <a:t>:  </a:t>
            </a:r>
            <a:r>
              <a:rPr lang="en-US" dirty="0" smtClean="0">
                <a:latin typeface="Arial" charset="0"/>
                <a:ea typeface="ＭＳ Ｐゴシック" pitchFamily="34" charset="-128"/>
              </a:rPr>
              <a:t>1960 – 2013 TOTAL AMOUNT OF MSW WE GENERATED</a:t>
            </a:r>
            <a:r>
              <a:rPr lang="en-US" baseline="0" dirty="0" smtClean="0">
                <a:latin typeface="Arial" charset="0"/>
                <a:ea typeface="ＭＳ Ｐゴシック" pitchFamily="34" charset="-128"/>
              </a:rPr>
              <a:t> BEFORE RECYCLING  &amp; COMPOSTING</a:t>
            </a:r>
            <a:r>
              <a:rPr lang="en-US" dirty="0" smtClean="0">
                <a:latin typeface="Arial" charset="0"/>
                <a:ea typeface="ＭＳ Ｐゴシック" pitchFamily="34" charset="-128"/>
              </a:rPr>
              <a:t>  </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latin typeface="Arial" charset="0"/>
                <a:ea typeface="ＭＳ Ｐゴシック" pitchFamily="34" charset="-128"/>
              </a:rPr>
              <a:t>(</a:t>
            </a:r>
            <a:r>
              <a:rPr lang="en-US" u="sng" dirty="0" smtClean="0">
                <a:latin typeface="Arial" charset="0"/>
                <a:ea typeface="ＭＳ Ｐゴシック" pitchFamily="34" charset="-128"/>
              </a:rPr>
              <a:t>NOTE ALL DATA EPA</a:t>
            </a:r>
            <a:r>
              <a:rPr lang="en-US" dirty="0" smtClean="0">
                <a:latin typeface="Arial" charset="0"/>
                <a:ea typeface="ＭＳ Ｐゴシック" pitchFamily="34" charset="-128"/>
              </a:rPr>
              <a:t>)</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DISPOSAL WHETHER</a:t>
            </a:r>
            <a:r>
              <a:rPr lang="en-US" baseline="0" dirty="0" smtClean="0">
                <a:latin typeface="Arial" panose="020B0604020202020204" pitchFamily="34" charset="0"/>
                <a:cs typeface="Arial" panose="020B0604020202020204" pitchFamily="34" charset="0"/>
              </a:rPr>
              <a:t> LANDFILLING OR ENERGY FROM WASTE PEAKED IN 1990</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SLOW DECLINE SINCE</a:t>
            </a: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RECYCLING &amp; COMPOSTING BOTH ROSE DRAMATICALLY</a:t>
            </a:r>
          </a:p>
          <a:p>
            <a:pPr marL="171450" indent="-171450">
              <a:buFont typeface="Arial" panose="020B0604020202020204" pitchFamily="34" charset="0"/>
              <a:buChar char="•"/>
            </a:pPr>
            <a:r>
              <a:rPr lang="en-US" i="1" baseline="0" dirty="0" smtClean="0">
                <a:latin typeface="Arial" panose="020B0604020202020204" pitchFamily="34" charset="0"/>
                <a:cs typeface="Arial" panose="020B0604020202020204" pitchFamily="34" charset="0"/>
              </a:rPr>
              <a:t>RECOVERY TONNAGE INCREASED BY 161%</a:t>
            </a:r>
          </a:p>
          <a:p>
            <a:pPr marL="171450" indent="-171450">
              <a:buFont typeface="Arial" panose="020B0604020202020204" pitchFamily="34" charset="0"/>
              <a:buChar char="•"/>
            </a:pPr>
            <a:r>
              <a:rPr lang="en-US" i="1" baseline="0" dirty="0" smtClean="0">
                <a:latin typeface="Arial" panose="020B0604020202020204" pitchFamily="34" charset="0"/>
                <a:cs typeface="Arial" panose="020B0604020202020204" pitchFamily="34" charset="0"/>
              </a:rPr>
              <a:t>RECOVERY RATE INCREASED BY 107%</a:t>
            </a: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u="sng" baseline="0" dirty="0" smtClean="0">
                <a:latin typeface="Arial" panose="020B0604020202020204" pitchFamily="34" charset="0"/>
                <a:cs typeface="Arial" panose="020B0604020202020204" pitchFamily="34" charset="0"/>
              </a:rPr>
              <a:t>WHAT ABOUT OUR RAW MATERIALS</a:t>
            </a:r>
            <a:r>
              <a:rPr lang="en-US" u="none" baseline="0" dirty="0" smtClean="0">
                <a:effectLst/>
                <a:latin typeface="Arial" panose="020B0604020202020204" pitchFamily="34" charset="0"/>
                <a:cs typeface="Arial" panose="020B0604020202020204" pitchFamily="34" charset="0"/>
              </a:rPr>
              <a:t>?</a:t>
            </a:r>
            <a:endParaRPr lang="en-US" u="sng"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20</a:t>
            </a:fld>
            <a:endParaRPr lang="en-US"/>
          </a:p>
        </p:txBody>
      </p:sp>
    </p:spTree>
    <p:extLst>
      <p:ext uri="{BB962C8B-B14F-4D97-AF65-F5344CB8AC3E}">
        <p14:creationId xmlns:p14="http://schemas.microsoft.com/office/powerpoint/2010/main" val="1460394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THIS HAS BEEN TH</a:t>
            </a:r>
            <a:r>
              <a:rPr lang="en-US" baseline="0" dirty="0" smtClean="0">
                <a:latin typeface="Arial" panose="020B0604020202020204" pitchFamily="34" charset="0"/>
                <a:cs typeface="Arial" panose="020B0604020202020204" pitchFamily="34" charset="0"/>
              </a:rPr>
              <a:t>E BIGGEST STORY OF WASTE &amp; RECYCLING SINCE 2000 (OR EARLIER)</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CAUSING CHALLENGING OPERATIONAL &amp; REVENUE ISSUES AT MRFS &amp; IMPACT ON LANDFILLS</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PRINTED PAPER DOWN 20 MILLION TONS IN GENERATION</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NEWSPAPER</a:t>
            </a:r>
            <a:r>
              <a:rPr lang="en-US" baseline="0" dirty="0" smtClean="0">
                <a:latin typeface="Arial" panose="020B0604020202020204" pitchFamily="34" charset="0"/>
                <a:cs typeface="Arial" panose="020B0604020202020204" pitchFamily="34" charset="0"/>
              </a:rPr>
              <a:t> PEAKED 2002</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OFFICE PAPER 2007 (SO DID CATALOGS &amp; DIRECT MAIL)</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PACKAGES?  LIGHTWEIGHTING INTENSE</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WATER</a:t>
            </a:r>
            <a:r>
              <a:rPr lang="en-US" baseline="0" dirty="0" smtClean="0">
                <a:latin typeface="Arial" panose="020B0604020202020204" pitchFamily="34" charset="0"/>
                <a:cs typeface="Arial" panose="020B0604020202020204" pitchFamily="34" charset="0"/>
              </a:rPr>
              <a:t> BOTTLE 37% REDUCTION IN A DECADE</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u="sng" baseline="0" dirty="0" smtClean="0">
                <a:latin typeface="Arial" panose="020B0604020202020204" pitchFamily="34" charset="0"/>
                <a:cs typeface="Arial" panose="020B0604020202020204" pitchFamily="34" charset="0"/>
              </a:rPr>
              <a:t>LETS LOOK AT THE LEAST KNOWN TREND OF THIS MILLENIUM</a:t>
            </a:r>
            <a:endParaRPr lang="en-US"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21</a:t>
            </a:fld>
            <a:endParaRPr lang="en-US"/>
          </a:p>
        </p:txBody>
      </p:sp>
    </p:spTree>
    <p:extLst>
      <p:ext uri="{BB962C8B-B14F-4D97-AF65-F5344CB8AC3E}">
        <p14:creationId xmlns:p14="http://schemas.microsoft.com/office/powerpoint/2010/main" val="1699590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latin typeface="Arial" panose="020B0604020202020204" pitchFamily="34" charset="0"/>
                <a:cs typeface="Arial" panose="020B0604020202020204" pitchFamily="34" charset="0"/>
              </a:rPr>
              <a:t>MOST INTRIGUING TREND OF THE LAST 14 YEARS</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TOTAL PACKAGING:  840,000</a:t>
            </a:r>
            <a:r>
              <a:rPr lang="en-US" baseline="0" dirty="0" smtClean="0">
                <a:latin typeface="Arial" panose="020B0604020202020204" pitchFamily="34" charset="0"/>
                <a:cs typeface="Arial" panose="020B0604020202020204" pitchFamily="34" charset="0"/>
              </a:rPr>
              <a:t> TON GROWTH 2000 TO 2014 </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1% GROWTH</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EPA DATA:  ALL CONTAINER AND PACKAGING PRODUCTS (PG 29 ADVANCING SUSTAINABLE MATERIALS MANAGEMENT: 2014 TABLES AND FIGURES DECEMBER 2016)</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EXCLUDE WOOD PACKAGING AND PACKAGING DECLINED BY 200,000 TONS</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PER CAPITA: 58 POUND DECLINE</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10 PERCENT LOSS</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CAN ANY EUROPEAN </a:t>
            </a:r>
            <a:r>
              <a:rPr lang="en-US" baseline="0" dirty="0" smtClean="0">
                <a:latin typeface="Arial" panose="020B0604020202020204" pitchFamily="34" charset="0"/>
                <a:cs typeface="Arial" panose="020B0604020202020204" pitchFamily="34" charset="0"/>
              </a:rPr>
              <a:t>COUNTRY OR CANADIAN PROVICES </a:t>
            </a:r>
            <a:r>
              <a:rPr lang="en-US" baseline="0" dirty="0" smtClean="0">
                <a:latin typeface="Arial" panose="020B0604020202020204" pitchFamily="34" charset="0"/>
                <a:cs typeface="Arial" panose="020B0604020202020204" pitchFamily="34" charset="0"/>
              </a:rPr>
              <a:t>BOAST SIMILAR </a:t>
            </a:r>
            <a:r>
              <a:rPr lang="en-US" baseline="0" dirty="0" smtClean="0">
                <a:latin typeface="Arial" panose="020B0604020202020204" pitchFamily="34" charset="0"/>
                <a:cs typeface="Arial" panose="020B0604020202020204" pitchFamily="34" charset="0"/>
              </a:rPr>
              <a:t>SUCCESS</a:t>
            </a:r>
            <a:r>
              <a:rPr lang="en-US" baseline="0" dirty="0" smtClean="0">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ALL ABOUT MARKET FORCES, COMPETITION AND FREE ENTERPRISE</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WHY PUNISH SUCCESS?</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u="sng" baseline="0" dirty="0" smtClean="0">
                <a:latin typeface="Arial" panose="020B0604020202020204" pitchFamily="34" charset="0"/>
                <a:cs typeface="Arial" panose="020B0604020202020204" pitchFamily="34" charset="0"/>
              </a:rPr>
              <a:t>ONE MAJOR REASON IN ADDITION TO NORMAL LIGHT WEIGHTING</a:t>
            </a:r>
            <a:r>
              <a:rPr lang="en-US" u="none" baseline="0" dirty="0" smtClean="0">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n-US" u="sng" baseline="0" dirty="0" smtClean="0">
              <a:latin typeface="Arial" panose="020B0604020202020204" pitchFamily="34" charset="0"/>
              <a:cs typeface="Arial" panose="020B0604020202020204" pitchFamily="34" charset="0"/>
            </a:endParaRPr>
          </a:p>
          <a:p>
            <a:r>
              <a:rPr lang="en-US" sz="1200" i="1" kern="1200" dirty="0" smtClean="0">
                <a:solidFill>
                  <a:schemeClr val="tx1"/>
                </a:solidFill>
                <a:effectLst/>
                <a:latin typeface="Arial" panose="020B0604020202020204" pitchFamily="34" charset="0"/>
                <a:ea typeface="+mn-ea"/>
                <a:cs typeface="Arial" panose="020B0604020202020204" pitchFamily="34" charset="0"/>
              </a:rPr>
              <a:t>NOTE:  2000 76,330 tons, US population 281,400,000</a:t>
            </a:r>
          </a:p>
          <a:p>
            <a:r>
              <a:rPr lang="en-US" sz="1200" i="1" kern="1200" dirty="0" smtClean="0">
                <a:solidFill>
                  <a:schemeClr val="tx1"/>
                </a:solidFill>
                <a:effectLst/>
                <a:latin typeface="Arial" panose="020B0604020202020204" pitchFamily="34" charset="0"/>
                <a:ea typeface="+mn-ea"/>
                <a:cs typeface="Arial" panose="020B0604020202020204" pitchFamily="34" charset="0"/>
              </a:rPr>
              <a:t>            2014 76,670 tons, US population 318,900,000</a:t>
            </a:r>
          </a:p>
          <a:p>
            <a:r>
              <a:rPr lang="en-US" sz="1200" i="1" kern="1200" dirty="0" smtClean="0">
                <a:solidFill>
                  <a:schemeClr val="tx1"/>
                </a:solidFill>
                <a:effectLst/>
                <a:latin typeface="Arial" panose="020B0604020202020204" pitchFamily="34" charset="0"/>
                <a:ea typeface="+mn-ea"/>
                <a:cs typeface="Arial" panose="020B0604020202020204" pitchFamily="34" charset="0"/>
              </a:rPr>
              <a:t> </a:t>
            </a:r>
          </a:p>
          <a:p>
            <a:r>
              <a:rPr lang="en-US" sz="1200" i="1" kern="1200" dirty="0" smtClean="0">
                <a:solidFill>
                  <a:schemeClr val="tx1"/>
                </a:solidFill>
                <a:effectLst/>
                <a:latin typeface="Arial" panose="020B0604020202020204" pitchFamily="34" charset="0"/>
                <a:ea typeface="+mn-ea"/>
                <a:cs typeface="Arial" panose="020B0604020202020204" pitchFamily="34" charset="0"/>
              </a:rPr>
              <a:t>2000:  539.019 pounds per person</a:t>
            </a:r>
          </a:p>
          <a:p>
            <a:r>
              <a:rPr lang="en-US" sz="1200" i="1" kern="1200" dirty="0" smtClean="0">
                <a:solidFill>
                  <a:schemeClr val="tx1"/>
                </a:solidFill>
                <a:effectLst/>
                <a:latin typeface="Arial" panose="020B0604020202020204" pitchFamily="34" charset="0"/>
                <a:ea typeface="+mn-ea"/>
                <a:cs typeface="Arial" panose="020B0604020202020204" pitchFamily="34" charset="0"/>
              </a:rPr>
              <a:t>2014  480.840 pounds per person</a:t>
            </a:r>
          </a:p>
          <a:p>
            <a:r>
              <a:rPr lang="en-US" sz="1200" i="1" kern="1200" dirty="0" smtClean="0">
                <a:solidFill>
                  <a:schemeClr val="tx1"/>
                </a:solidFill>
                <a:effectLst/>
                <a:latin typeface="Arial" panose="020B0604020202020204" pitchFamily="34" charset="0"/>
                <a:ea typeface="+mn-ea"/>
                <a:cs typeface="Arial" panose="020B0604020202020204" pitchFamily="34" charset="0"/>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22</a:t>
            </a:fld>
            <a:endParaRPr lang="en-US"/>
          </a:p>
        </p:txBody>
      </p:sp>
    </p:spTree>
    <p:extLst>
      <p:ext uri="{BB962C8B-B14F-4D97-AF65-F5344CB8AC3E}">
        <p14:creationId xmlns:p14="http://schemas.microsoft.com/office/powerpoint/2010/main" val="3071239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latin typeface="Arial" panose="020B0604020202020204" pitchFamily="34" charset="0"/>
                <a:cs typeface="Arial" panose="020B0604020202020204" pitchFamily="34" charset="0"/>
              </a:rPr>
              <a:t>FLEXIBLE PACKAGING:  THE FASTEST GROWING PACKAGE</a:t>
            </a:r>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latin typeface="Arial" panose="020B0604020202020204" pitchFamily="34" charset="0"/>
                <a:cs typeface="Arial" panose="020B0604020202020204" pitchFamily="34" charset="0"/>
              </a:rPr>
              <a:t>18% OF THE PACKAGING MARKET (CORR 23%, RIGID PLASTICS 16%, METAL CANS 13%, PAPERBOARD 12%, GLASS 4%, OTHER 14%)</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FLEXIBLE PACKAGING HAS NO SHAPE OF ITS OWN</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MOSTLY PLASTIC </a:t>
            </a:r>
            <a:r>
              <a:rPr lang="en-US" i="1" baseline="0" dirty="0" smtClean="0">
                <a:latin typeface="Arial" panose="020B0604020202020204" pitchFamily="34" charset="0"/>
                <a:cs typeface="Arial" panose="020B0604020202020204" pitchFamily="34" charset="0"/>
              </a:rPr>
              <a:t>(69%) </a:t>
            </a:r>
            <a:r>
              <a:rPr lang="en-US" baseline="0" dirty="0" smtClean="0">
                <a:latin typeface="Arial" panose="020B0604020202020204" pitchFamily="34" charset="0"/>
                <a:cs typeface="Arial" panose="020B0604020202020204" pitchFamily="34" charset="0"/>
              </a:rPr>
              <a:t>BUT CAN INCLUDE PAPER </a:t>
            </a:r>
            <a:r>
              <a:rPr lang="en-US" i="1" baseline="0" dirty="0" smtClean="0">
                <a:latin typeface="Arial" panose="020B0604020202020204" pitchFamily="34" charset="0"/>
                <a:cs typeface="Arial" panose="020B0604020202020204" pitchFamily="34" charset="0"/>
              </a:rPr>
              <a:t>(15%)</a:t>
            </a:r>
            <a:r>
              <a:rPr lang="en-US" baseline="0" dirty="0" smtClean="0">
                <a:latin typeface="Arial" panose="020B0604020202020204" pitchFamily="34" charset="0"/>
                <a:cs typeface="Arial" panose="020B0604020202020204" pitchFamily="34" charset="0"/>
              </a:rPr>
              <a:t> FOIL </a:t>
            </a:r>
            <a:r>
              <a:rPr lang="en-US" i="1" baseline="0" dirty="0" smtClean="0">
                <a:latin typeface="Arial" panose="020B0604020202020204" pitchFamily="34" charset="0"/>
                <a:cs typeface="Arial" panose="020B0604020202020204" pitchFamily="34" charset="0"/>
              </a:rPr>
              <a:t>(4%)</a:t>
            </a:r>
            <a:r>
              <a:rPr lang="en-US" baseline="0" dirty="0" smtClean="0">
                <a:latin typeface="Arial" panose="020B0604020202020204" pitchFamily="34" charset="0"/>
                <a:cs typeface="Arial" panose="020B0604020202020204" pitchFamily="34" charset="0"/>
              </a:rPr>
              <a:t> &amp; ADHESIVES, COATINGS &amp; INKS </a:t>
            </a:r>
            <a:r>
              <a:rPr lang="en-US" i="1" baseline="0" dirty="0" smtClean="0">
                <a:latin typeface="Arial" panose="020B0604020202020204" pitchFamily="34" charset="0"/>
                <a:cs typeface="Arial" panose="020B0604020202020204" pitchFamily="34" charset="0"/>
              </a:rPr>
              <a:t>(12%)</a:t>
            </a:r>
            <a:endParaRPr lang="en-US"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TECHNOLOGICALLY ADVANCED</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MULTI-LAYER &amp; MULTI-RESIN</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BARRIER LAYERS &amp; TIE LAYERS</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TREMENDOUS ENERGY &amp; ENVIRONMENTAL SAVINGS UPSTREAM &amp; DOWN</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CAN’T </a:t>
            </a:r>
            <a:r>
              <a:rPr lang="en-US" baseline="0" dirty="0" smtClean="0">
                <a:latin typeface="Arial" panose="020B0604020202020204" pitchFamily="34" charset="0"/>
                <a:cs typeface="Arial" panose="020B0604020202020204" pitchFamily="34" charset="0"/>
              </a:rPr>
              <a:t>BE </a:t>
            </a:r>
            <a:r>
              <a:rPr lang="en-US" baseline="0" dirty="0" smtClean="0">
                <a:latin typeface="Arial" panose="020B0604020202020204" pitchFamily="34" charset="0"/>
                <a:cs typeface="Arial" panose="020B0604020202020204" pitchFamily="34" charset="0"/>
              </a:rPr>
              <a:t>RECYCLED</a:t>
            </a:r>
            <a:endParaRPr lang="en-US"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u="none" baseline="0" dirty="0" smtClean="0">
                <a:latin typeface="Arial" panose="020B0604020202020204" pitchFamily="34" charset="0"/>
                <a:cs typeface="Arial" panose="020B0604020202020204" pitchFamily="34" charset="0"/>
              </a:rPr>
              <a:t>BUT HOW MUCH WASTE HAVE THEY AVOIDED IN THE ECOSYTEM IN SPITE OF THEIR LACK OF RECYCLABILITY?</a:t>
            </a:r>
          </a:p>
          <a:p>
            <a:pPr marL="171450" indent="-171450">
              <a:buFont typeface="Arial" panose="020B0604020202020204" pitchFamily="34" charset="0"/>
              <a:buChar char="•"/>
            </a:pPr>
            <a:r>
              <a:rPr lang="en-US" u="none" baseline="0" dirty="0" smtClean="0">
                <a:latin typeface="Arial" panose="020B0604020202020204" pitchFamily="34" charset="0"/>
                <a:cs typeface="Arial" panose="020B0604020202020204" pitchFamily="34" charset="0"/>
              </a:rPr>
              <a:t>IS RECYCLING OUR SACRED COW?</a:t>
            </a:r>
            <a:endParaRPr lang="en-US" u="none" baseline="0" dirty="0" smtClean="0">
              <a:latin typeface="Arial" panose="020B0604020202020204" pitchFamily="34" charset="0"/>
              <a:cs typeface="Arial" panose="020B0604020202020204" pitchFamily="34" charset="0"/>
            </a:endParaRPr>
          </a:p>
          <a:p>
            <a:pPr defTabSz="927100" eaLnBrk="1" hangingPunct="1">
              <a:spcBef>
                <a:spcPct val="0"/>
              </a:spcBef>
            </a:pPr>
            <a:endParaRPr lang="en-US" altLang="en-US" b="0" i="0" dirty="0" smtClean="0">
              <a:ea typeface="ＭＳ Ｐゴシック" charset="-128"/>
            </a:endParaRPr>
          </a:p>
        </p:txBody>
      </p:sp>
      <p:sp>
        <p:nvSpPr>
          <p:cNvPr id="4" name="Slide Number Placeholder 3"/>
          <p:cNvSpPr>
            <a:spLocks noGrp="1"/>
          </p:cNvSpPr>
          <p:nvPr>
            <p:ph type="sldNum" sz="quarter" idx="10"/>
          </p:nvPr>
        </p:nvSpPr>
        <p:spPr/>
        <p:txBody>
          <a:bodyPr/>
          <a:lstStyle/>
          <a:p>
            <a:fld id="{1C742900-077A-4BCF-8B20-4CB4598E5195}" type="slidenum">
              <a:rPr lang="en-US" smtClean="0"/>
              <a:t>23</a:t>
            </a:fld>
            <a:endParaRPr lang="en-US"/>
          </a:p>
        </p:txBody>
      </p:sp>
    </p:spTree>
    <p:extLst>
      <p:ext uri="{BB962C8B-B14F-4D97-AF65-F5344CB8AC3E}">
        <p14:creationId xmlns:p14="http://schemas.microsoft.com/office/powerpoint/2010/main" val="3023476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INDUSTRY INTENSE ADOPTION OF ZERO WASTE STRATEGIES THAT EMPHASIZE USING LESS MATERIALS TO MAKE MORE PRODUCTS &amp; DIVERTING “WASTE” TO RECYCLING OR ORGANICS RECOVERY</a:t>
            </a: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SIMILAR SUCCESS STORIES FOR LIGHTWEIGHTING</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BUT HAVE WE HIT THE WALL?</a:t>
            </a: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0" i="0" baseline="0" dirty="0" smtClean="0">
                <a:latin typeface="Arial" panose="020B0604020202020204" pitchFamily="34" charset="0"/>
                <a:cs typeface="Arial" panose="020B0604020202020204" pitchFamily="34" charset="0"/>
              </a:rPr>
              <a:t>FAR FEWER INDUSTRY ZERO WASTE EXAMPLES IN 2015 &amp; 2016</a:t>
            </a:r>
          </a:p>
          <a:p>
            <a:pPr marL="171450" indent="-171450">
              <a:buFont typeface="Arial" panose="020B0604020202020204" pitchFamily="34" charset="0"/>
              <a:buChar char="•"/>
            </a:pPr>
            <a:r>
              <a:rPr lang="en-US" b="0" i="0" baseline="0" dirty="0" smtClean="0">
                <a:latin typeface="Arial" panose="020B0604020202020204" pitchFamily="34" charset="0"/>
                <a:cs typeface="Arial" panose="020B0604020202020204" pitchFamily="34" charset="0"/>
              </a:rPr>
              <a:t>IN ADDITION, SUSTAINABILITY EFFORTS IN CORPORATIONS APPEAR TO BE SLOWING DOWN</a:t>
            </a:r>
          </a:p>
          <a:p>
            <a:pPr marL="171450" indent="-171450">
              <a:buFont typeface="Arial" panose="020B0604020202020204" pitchFamily="34" charset="0"/>
              <a:buChar char="•"/>
            </a:pPr>
            <a:r>
              <a:rPr lang="en-US" b="0" i="0" baseline="0" dirty="0" smtClean="0">
                <a:latin typeface="Arial" panose="020B0604020202020204" pitchFamily="34" charset="0"/>
                <a:cs typeface="Arial" panose="020B0604020202020204" pitchFamily="34" charset="0"/>
              </a:rPr>
              <a:t>HAVE THE ACHIEVABLE, VALUE-ADDED TARGETS BEEN HIT?</a:t>
            </a:r>
            <a:endParaRPr lang="en-US" b="0" i="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LIMITS </a:t>
            </a:r>
            <a:r>
              <a:rPr lang="en-US" baseline="0" dirty="0" smtClean="0">
                <a:latin typeface="Arial" panose="020B0604020202020204" pitchFamily="34" charset="0"/>
                <a:cs typeface="Arial" panose="020B0604020202020204" pitchFamily="34" charset="0"/>
              </a:rPr>
              <a:t>TO LIGHTWEIGHTING:  PACKAGE MUST STILL CONTAIN THE PRODUCT</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WATERBOTTLES COLLAPSING AT THE NECK</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WALMART’S NEW SUSTAINABLE PACKAGING PRIORITIES:</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SOURCE SUSTAINABILITY INCLUDING RECYCLED CONTENT </a:t>
            </a:r>
            <a:r>
              <a:rPr lang="en-US" b="1" baseline="0" dirty="0" smtClean="0">
                <a:latin typeface="Arial" panose="020B0604020202020204" pitchFamily="34" charset="0"/>
                <a:cs typeface="Arial" panose="020B0604020202020204" pitchFamily="34" charset="0"/>
              </a:rPr>
              <a:t>BUT</a:t>
            </a:r>
          </a:p>
          <a:p>
            <a:pPr marL="171450" indent="-171450">
              <a:buFont typeface="Arial" panose="020B0604020202020204" pitchFamily="34" charset="0"/>
              <a:buChar char="•"/>
            </a:pPr>
            <a:r>
              <a:rPr lang="en-US" b="0" dirty="0" smtClean="0">
                <a:latin typeface="Arial" panose="020B0604020202020204" pitchFamily="34" charset="0"/>
                <a:cs typeface="Arial" panose="020B0604020202020204" pitchFamily="34" charset="0"/>
              </a:rPr>
              <a:t>PROTECT THE PRODUCT WHILE REDUCING</a:t>
            </a:r>
            <a:r>
              <a:rPr lang="en-US" b="0" baseline="0" dirty="0" smtClean="0">
                <a:latin typeface="Arial" panose="020B0604020202020204" pitchFamily="34" charset="0"/>
                <a:cs typeface="Arial" panose="020B0604020202020204" pitchFamily="34" charset="0"/>
              </a:rPr>
              <a:t> PACKAGING</a:t>
            </a:r>
          </a:p>
          <a:p>
            <a:pPr marL="171450" indent="-171450">
              <a:buFont typeface="Arial" panose="020B0604020202020204" pitchFamily="34" charset="0"/>
              <a:buChar char="•"/>
            </a:pPr>
            <a:endParaRPr lang="en-US" b="0" baseline="0" dirty="0" smtClean="0">
              <a:latin typeface="Arial" panose="020B0604020202020204" pitchFamily="34" charset="0"/>
              <a:cs typeface="Arial" panose="020B0604020202020204" pitchFamily="34" charset="0"/>
            </a:endParaRPr>
          </a:p>
          <a:p>
            <a:r>
              <a:rPr lang="en-US" u="sng" dirty="0" smtClean="0">
                <a:latin typeface="Arial" panose="020B0604020202020204" pitchFamily="34" charset="0"/>
                <a:cs typeface="Arial" panose="020B0604020202020204" pitchFamily="34" charset="0"/>
              </a:rPr>
              <a:t>FUTURE</a:t>
            </a:r>
            <a:r>
              <a:rPr lang="en-US" u="sng" baseline="0" dirty="0" smtClean="0">
                <a:latin typeface="Arial" panose="020B0604020202020204" pitchFamily="34" charset="0"/>
                <a:cs typeface="Arial" panose="020B0604020202020204" pitchFamily="34" charset="0"/>
              </a:rPr>
              <a:t> </a:t>
            </a:r>
            <a:r>
              <a:rPr lang="en-US" u="sng" baseline="0" dirty="0" smtClean="0">
                <a:latin typeface="Arial" panose="020B0604020202020204" pitchFamily="34" charset="0"/>
                <a:cs typeface="Arial" panose="020B0604020202020204" pitchFamily="34" charset="0"/>
              </a:rPr>
              <a:t>MATERIAL TRENDS</a:t>
            </a:r>
            <a:endParaRPr lang="en-US"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24</a:t>
            </a:fld>
            <a:endParaRPr lang="en-US"/>
          </a:p>
        </p:txBody>
      </p:sp>
    </p:spTree>
    <p:extLst>
      <p:ext uri="{BB962C8B-B14F-4D97-AF65-F5344CB8AC3E}">
        <p14:creationId xmlns:p14="http://schemas.microsoft.com/office/powerpoint/2010/main" val="630727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E-COMMERCE</a:t>
            </a:r>
            <a:r>
              <a:rPr lang="en-US" baseline="0" dirty="0" smtClean="0">
                <a:latin typeface="Arial" panose="020B0604020202020204" pitchFamily="34" charset="0"/>
                <a:cs typeface="Arial" panose="020B0604020202020204" pitchFamily="34" charset="0"/>
              </a:rPr>
              <a:t> HAS BEEN THE SAVIOR OF THE PAPER PACKAGING INDUSTRY</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E-COMMERCE POSITIVE FOR CORRUGATED BOXES</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SALES ARE PROJECTED TO </a:t>
            </a:r>
            <a:r>
              <a:rPr lang="en-US" baseline="0" dirty="0" smtClean="0">
                <a:latin typeface="Arial" panose="020B0604020202020204" pitchFamily="34" charset="0"/>
                <a:cs typeface="Arial" panose="020B0604020202020204" pitchFamily="34" charset="0"/>
              </a:rPr>
              <a:t>INCREASE</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GREAT FOR RECYCLING</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ALL OF THAT HIGHER VALUE BROWN FIBER</a:t>
            </a:r>
            <a:endParaRPr lang="en-US" baseline="0" dirty="0" smtClean="0">
              <a:latin typeface="Arial" panose="020B0604020202020204" pitchFamily="34" charset="0"/>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a:p>
            <a:r>
              <a:rPr lang="en-US" i="0" baseline="0" dirty="0" smtClean="0">
                <a:latin typeface="Arial" panose="020B0604020202020204" pitchFamily="34" charset="0"/>
                <a:cs typeface="Arial" panose="020B0604020202020204" pitchFamily="34" charset="0"/>
              </a:rPr>
              <a:t>ONE CAVEAT:  WILL FLEXIBLE OPTIONS STEAL AWAY CORRUGATED BOX MARKETS?</a:t>
            </a:r>
          </a:p>
          <a:p>
            <a:endParaRPr lang="en-US" baseline="0" dirty="0" smtClean="0">
              <a:latin typeface="Arial" panose="020B0604020202020204" pitchFamily="34" charset="0"/>
              <a:cs typeface="Arial" panose="020B0604020202020204" pitchFamily="34" charset="0"/>
            </a:endParaRPr>
          </a:p>
          <a:p>
            <a:r>
              <a:rPr lang="en-US" u="sng" baseline="0" dirty="0" smtClean="0">
                <a:latin typeface="Arial" panose="020B0604020202020204" pitchFamily="34" charset="0"/>
                <a:cs typeface="Arial" panose="020B0604020202020204" pitchFamily="34" charset="0"/>
              </a:rPr>
              <a:t>LOOKING FURTHER OUT, WHAT IS LIKELY TO CHANGE OUR RAW MATERIALS</a:t>
            </a:r>
            <a:endParaRPr lang="en-US"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25</a:t>
            </a:fld>
            <a:endParaRPr lang="en-US"/>
          </a:p>
        </p:txBody>
      </p:sp>
    </p:spTree>
    <p:extLst>
      <p:ext uri="{BB962C8B-B14F-4D97-AF65-F5344CB8AC3E}">
        <p14:creationId xmlns:p14="http://schemas.microsoft.com/office/powerpoint/2010/main" val="1920685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PHOTO WASHINGTON</a:t>
            </a:r>
            <a:r>
              <a:rPr lang="en-US" baseline="0" dirty="0" smtClean="0">
                <a:latin typeface="Arial" panose="020B0604020202020204" pitchFamily="34" charset="0"/>
                <a:cs typeface="Arial" panose="020B0604020202020204" pitchFamily="34" charset="0"/>
              </a:rPr>
              <a:t> POST </a:t>
            </a:r>
          </a:p>
          <a:p>
            <a:endParaRPr lang="en-US" baseline="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CAN</a:t>
            </a:r>
            <a:r>
              <a:rPr lang="en-US" baseline="0" dirty="0" smtClean="0">
                <a:latin typeface="Arial" panose="020B0604020202020204" pitchFamily="34" charset="0"/>
                <a:cs typeface="Arial" panose="020B0604020202020204" pitchFamily="34" charset="0"/>
              </a:rPr>
              <a:t> ALREADY BE USED AT LANDFILLS FOR A VARIETY OF PURPOSES</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E-COMMERCE &amp; RETAILERS LOOKING AT AS DELIVERY OPTION</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REGULATORY &amp; LEGAL HURDLES REMAIN</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VEGAS AREA VIDEO OF PACKAGE DELIVERY</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IMPACT ON PACKAGING NEEDS</a:t>
            </a:r>
            <a:r>
              <a:rPr lang="en-US" baseline="0" dirty="0" smtClean="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STURDIER FOR FLIGHT INCLUDING LANDING?</a:t>
            </a:r>
            <a:endParaRPr lang="en-US" baseline="0" dirty="0" smtClean="0">
              <a:latin typeface="Arial" panose="020B0604020202020204" pitchFamily="34" charset="0"/>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a:p>
            <a:r>
              <a:rPr lang="en-US" altLang="en-US" sz="1200" i="1" dirty="0" smtClean="0">
                <a:latin typeface="Arial" charset="0"/>
                <a:cs typeface="Arial" charset="0"/>
              </a:rPr>
              <a:t>FAA now allows carriage of cargo</a:t>
            </a:r>
          </a:p>
          <a:p>
            <a:r>
              <a:rPr lang="en-US" altLang="en-US" sz="1200" i="1" dirty="0" smtClean="0">
                <a:latin typeface="Arial" charset="0"/>
                <a:cs typeface="Arial" charset="0"/>
              </a:rPr>
              <a:t>No HAZMAT</a:t>
            </a:r>
          </a:p>
          <a:p>
            <a:r>
              <a:rPr lang="en-US" altLang="en-US" sz="1200" i="1" dirty="0" smtClean="0">
                <a:latin typeface="Arial" charset="0"/>
                <a:cs typeface="Arial" charset="0"/>
              </a:rPr>
              <a:t>Max weight of loaded vehicle can't exceed 55 </a:t>
            </a:r>
            <a:r>
              <a:rPr lang="en-US" altLang="en-US" sz="1200" i="1" dirty="0" err="1" smtClean="0">
                <a:latin typeface="Arial" charset="0"/>
                <a:cs typeface="Arial" charset="0"/>
              </a:rPr>
              <a:t>lbs</a:t>
            </a:r>
            <a:r>
              <a:rPr lang="en-US" i="1" u="sng" baseline="0" dirty="0" smtClean="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endParaRPr lang="en-US" i="1" baseline="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26</a:t>
            </a:fld>
            <a:endParaRPr lang="en-US"/>
          </a:p>
        </p:txBody>
      </p:sp>
    </p:spTree>
    <p:extLst>
      <p:ext uri="{BB962C8B-B14F-4D97-AF65-F5344CB8AC3E}">
        <p14:creationId xmlns:p14="http://schemas.microsoft.com/office/powerpoint/2010/main" val="4012840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DID I MENTION 3-D PRINTING?</a:t>
            </a:r>
          </a:p>
          <a:p>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27</a:t>
            </a:fld>
            <a:endParaRPr lang="en-US"/>
          </a:p>
        </p:txBody>
      </p:sp>
    </p:spTree>
    <p:extLst>
      <p:ext uri="{BB962C8B-B14F-4D97-AF65-F5344CB8AC3E}">
        <p14:creationId xmlns:p14="http://schemas.microsoft.com/office/powerpoint/2010/main" val="2629632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OR THE INTERNET OF THINGS?</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CLOTHES</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ELECTRONICS</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MY POINT IS THIS:  AS</a:t>
            </a:r>
            <a:r>
              <a:rPr lang="en-US" baseline="0" dirty="0" smtClean="0">
                <a:latin typeface="Arial" panose="020B0604020202020204" pitchFamily="34" charset="0"/>
                <a:cs typeface="Arial" panose="020B0604020202020204" pitchFamily="34" charset="0"/>
              </a:rPr>
              <a:t> TECHNOLOGY EVOLVES, OUR RAW MATERIALS </a:t>
            </a:r>
            <a:r>
              <a:rPr lang="en-US" baseline="0" dirty="0" smtClean="0">
                <a:latin typeface="Arial" panose="020B0604020202020204" pitchFamily="34" charset="0"/>
                <a:cs typeface="Arial" panose="020B0604020202020204" pitchFamily="34" charset="0"/>
              </a:rPr>
              <a:t>EVOLVE</a:t>
            </a:r>
            <a:endParaRPr lang="en-US" baseline="0" dirty="0" smtClean="0">
              <a:latin typeface="Arial" panose="020B0604020202020204" pitchFamily="34" charset="0"/>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WE </a:t>
            </a:r>
            <a:r>
              <a:rPr lang="en-US" baseline="0" dirty="0" smtClean="0">
                <a:latin typeface="Arial" panose="020B0604020202020204" pitchFamily="34" charset="0"/>
                <a:cs typeface="Arial" panose="020B0604020202020204" pitchFamily="34" charset="0"/>
              </a:rPr>
              <a:t>ARE A REACTIVE INDUSTRY</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WE HAVE TO EVOLVE AS OUR RAW MATERIALS EVOLVE</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SO DO THE POLITICS OF WASTE</a:t>
            </a:r>
          </a:p>
          <a:p>
            <a:endParaRPr lang="en-US" baseline="0" dirty="0" smtClean="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u="sng" baseline="0" dirty="0" smtClean="0">
                <a:latin typeface="Arial" panose="020B0604020202020204" pitchFamily="34" charset="0"/>
                <a:cs typeface="Arial" panose="020B0604020202020204" pitchFamily="34" charset="0"/>
              </a:rPr>
              <a:t>LET’S GET MORE DOWN TO EARTH &amp; LOOK AT ORGANICS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28</a:t>
            </a:fld>
            <a:endParaRPr lang="en-US"/>
          </a:p>
        </p:txBody>
      </p:sp>
    </p:spTree>
    <p:extLst>
      <p:ext uri="{BB962C8B-B14F-4D97-AF65-F5344CB8AC3E}">
        <p14:creationId xmlns:p14="http://schemas.microsoft.com/office/powerpoint/2010/main" val="3298981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latin typeface="Arial" panose="020B0604020202020204" pitchFamily="34" charset="0"/>
                <a:cs typeface="Arial" panose="020B0604020202020204" pitchFamily="34" charset="0"/>
              </a:rPr>
              <a:t>INTEREST IN ORGANICS</a:t>
            </a:r>
            <a:r>
              <a:rPr lang="en-US" baseline="0" dirty="0" smtClean="0">
                <a:latin typeface="Arial" panose="020B0604020202020204" pitchFamily="34" charset="0"/>
                <a:cs typeface="Arial" panose="020B0604020202020204" pitchFamily="34" charset="0"/>
              </a:rPr>
              <a:t> SKYROCKETED B/C IT IS THE NEW FRONTIER FOR RECOVERY</a:t>
            </a:r>
          </a:p>
          <a:p>
            <a:endParaRPr lang="en-US" baseline="0" dirty="0" smtClean="0">
              <a:latin typeface="Arial" panose="020B0604020202020204" pitchFamily="34" charset="0"/>
              <a:cs typeface="Arial" panose="020B0604020202020204" pitchFamily="34" charset="0"/>
            </a:endParaRPr>
          </a:p>
          <a:p>
            <a:r>
              <a:rPr lang="en-US" sz="1200" b="1" i="0" u="none" baseline="0" dirty="0" smtClean="0">
                <a:latin typeface="Arial" pitchFamily="34" charset="0"/>
                <a:ea typeface="ＭＳ Ｐゴシック" pitchFamily="34" charset="-128"/>
                <a:cs typeface="Arial" pitchFamily="34" charset="0"/>
              </a:rPr>
              <a:t>YARD WASTE</a:t>
            </a:r>
            <a:r>
              <a:rPr lang="en-US" sz="1200" i="0" u="none" baseline="0" dirty="0" smtClean="0">
                <a:latin typeface="Arial" pitchFamily="34" charset="0"/>
                <a:ea typeface="ＭＳ Ｐゴシック" pitchFamily="34" charset="-128"/>
                <a:cs typeface="Arial" pitchFamily="34" charset="0"/>
              </a:rPr>
              <a:t> IS WELL ESTABLISHED &amp; “EASY”:  </a:t>
            </a:r>
          </a:p>
          <a:p>
            <a:pPr marL="171450" indent="-171450" eaLnBrk="1" hangingPunct="1">
              <a:spcBef>
                <a:spcPct val="0"/>
              </a:spcBef>
              <a:buFont typeface="Arial" panose="020B0604020202020204" pitchFamily="34" charset="0"/>
              <a:buChar char="•"/>
              <a:defRPr/>
            </a:pPr>
            <a:r>
              <a:rPr lang="en-US" sz="1200" i="1" u="none" baseline="0" dirty="0" smtClean="0">
                <a:latin typeface="Arial" pitchFamily="34" charset="0"/>
                <a:ea typeface="ＭＳ Ｐゴシック" pitchFamily="34" charset="-128"/>
                <a:cs typeface="Arial" pitchFamily="34" charset="0"/>
              </a:rPr>
              <a:t>WE SOURCE REDUCE @ 10 – 15 MILLION TONS THROUGH GRASSCYCLING &amp; BACKYARD COMPOSTING</a:t>
            </a:r>
          </a:p>
          <a:p>
            <a:pPr marL="171450" indent="-171450" eaLnBrk="1" hangingPunct="1">
              <a:spcBef>
                <a:spcPct val="0"/>
              </a:spcBef>
              <a:buFont typeface="Arial" panose="020B0604020202020204" pitchFamily="34" charset="0"/>
              <a:buChar char="•"/>
              <a:defRPr/>
            </a:pPr>
            <a:r>
              <a:rPr lang="en-US" sz="1200" i="1" u="none" dirty="0" smtClean="0">
                <a:latin typeface="Arial" pitchFamily="34" charset="0"/>
                <a:ea typeface="ＭＳ Ｐゴシック" pitchFamily="34" charset="-128"/>
                <a:cs typeface="Arial" pitchFamily="34" charset="0"/>
              </a:rPr>
              <a:t>WE</a:t>
            </a:r>
            <a:r>
              <a:rPr lang="en-US" sz="1200" i="1" u="none" baseline="0" dirty="0" smtClean="0">
                <a:latin typeface="Arial" pitchFamily="34" charset="0"/>
                <a:ea typeface="ＭＳ Ｐゴシック" pitchFamily="34" charset="-128"/>
                <a:cs typeface="Arial" pitchFamily="34" charset="0"/>
              </a:rPr>
              <a:t> </a:t>
            </a:r>
            <a:r>
              <a:rPr lang="en-US" sz="1200" i="1" u="sng" dirty="0" smtClean="0">
                <a:latin typeface="Arial" pitchFamily="34" charset="0"/>
                <a:ea typeface="ＭＳ Ｐゴシック" pitchFamily="34" charset="-128"/>
                <a:cs typeface="Arial" pitchFamily="34" charset="0"/>
              </a:rPr>
              <a:t>COMPOST</a:t>
            </a:r>
            <a:r>
              <a:rPr lang="en-US" sz="1200" i="1" dirty="0" smtClean="0">
                <a:latin typeface="Arial" pitchFamily="34" charset="0"/>
                <a:ea typeface="ＭＳ Ｐゴシック" pitchFamily="34" charset="-128"/>
                <a:cs typeface="Arial" pitchFamily="34" charset="0"/>
              </a:rPr>
              <a:t> 4.25 MT </a:t>
            </a:r>
            <a:r>
              <a:rPr lang="en-US" sz="1200" i="1" baseline="0" dirty="0" smtClean="0">
                <a:latin typeface="Arial" pitchFamily="34" charset="0"/>
                <a:ea typeface="ＭＳ Ｐゴシック" pitchFamily="34" charset="-128"/>
                <a:cs typeface="Arial" pitchFamily="34" charset="0"/>
              </a:rPr>
              <a:t>OF YARD WASTE</a:t>
            </a:r>
          </a:p>
          <a:p>
            <a:pPr marL="171450" marR="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i="1" baseline="0" dirty="0" smtClean="0">
                <a:latin typeface="Arial" pitchFamily="34" charset="0"/>
                <a:ea typeface="ＭＳ Ｐゴシック" pitchFamily="34" charset="-128"/>
                <a:cs typeface="Arial" pitchFamily="34" charset="0"/>
              </a:rPr>
              <a:t>MORE THAN HALF OF WHAT GETS TO THE CURB</a:t>
            </a:r>
          </a:p>
          <a:p>
            <a:pPr marL="171450" marR="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i="1" baseline="0" dirty="0" smtClean="0">
                <a:latin typeface="Arial" pitchFamily="34" charset="0"/>
                <a:ea typeface="ＭＳ Ｐゴシック" pitchFamily="34" charset="-128"/>
                <a:cs typeface="Arial" pitchFamily="34" charset="0"/>
              </a:rPr>
              <a:t>25 STATES BAN YARD WASTE DISPOSAL</a:t>
            </a:r>
          </a:p>
          <a:p>
            <a:endParaRPr lang="en-US" i="1" dirty="0" smtClean="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r>
              <a:rPr lang="en-US" sz="1200" b="1" i="0" u="none" baseline="0" dirty="0" smtClean="0">
                <a:latin typeface="Arial" pitchFamily="34" charset="0"/>
                <a:ea typeface="ＭＳ Ｐゴシック" pitchFamily="34" charset="-128"/>
                <a:cs typeface="Arial" pitchFamily="34" charset="0"/>
              </a:rPr>
              <a:t>FOOD WASTE</a:t>
            </a:r>
            <a:r>
              <a:rPr lang="en-US" sz="1200" b="0" i="0" u="none" baseline="0" dirty="0" smtClean="0">
                <a:latin typeface="Arial" pitchFamily="34" charset="0"/>
                <a:ea typeface="ＭＳ Ｐゴシック" pitchFamily="34" charset="-128"/>
                <a:cs typeface="Arial" pitchFamily="34" charset="0"/>
              </a:rPr>
              <a:t> IS THE NEW KID ON THE BLOCK &amp; IT IS </a:t>
            </a:r>
            <a:r>
              <a:rPr lang="en-US" sz="1200" b="0" i="0" u="sng" baseline="0" dirty="0" smtClean="0">
                <a:latin typeface="Arial" pitchFamily="34" charset="0"/>
                <a:ea typeface="ＭＳ Ｐゴシック" pitchFamily="34" charset="-128"/>
                <a:cs typeface="Arial" pitchFamily="34" charset="0"/>
              </a:rPr>
              <a:t>NOT</a:t>
            </a:r>
            <a:r>
              <a:rPr lang="en-US" sz="1200" b="0" i="0" u="none" baseline="0" dirty="0" smtClean="0">
                <a:latin typeface="Arial" pitchFamily="34" charset="0"/>
                <a:ea typeface="ＭＳ Ｐゴシック" pitchFamily="34" charset="-128"/>
                <a:cs typeface="Arial" pitchFamily="34" charset="0"/>
              </a:rPr>
              <a:t> EASY</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aseline="0" dirty="0" smtClean="0">
                <a:latin typeface="Arial" charset="0"/>
                <a:ea typeface="ＭＳ Ｐゴシック" pitchFamily="34" charset="-128"/>
                <a:cs typeface="Arial" charset="0"/>
              </a:rPr>
              <a:t>FACES SIGNIFICANT CHALLENGES IN REGARD TO CONTAMINATION, COLLECTION, PROCESSING, SITING FACILITIES &amp; HUMAN BEHAVIOR OBSTACLES</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aseline="0" dirty="0" smtClean="0">
                <a:latin typeface="Arial" charset="0"/>
                <a:ea typeface="ＭＳ Ｐゴシック" pitchFamily="34" charset="-128"/>
                <a:cs typeface="Arial" charset="0"/>
              </a:rPr>
              <a:t>BUT INCREASED ORGANICS RECOVERY IS THE KEY TO A HIGHER RECYCLING RATE</a:t>
            </a:r>
          </a:p>
          <a:p>
            <a:pPr marL="171450" indent="-171450" eaLnBrk="1" hangingPunct="1">
              <a:spcBef>
                <a:spcPct val="0"/>
              </a:spcBef>
              <a:buFont typeface="Arial" panose="020B0604020202020204" pitchFamily="34" charset="0"/>
              <a:buChar char="•"/>
              <a:defRPr/>
            </a:pPr>
            <a:r>
              <a:rPr lang="en-US" sz="1200" b="0" i="1" u="none" baseline="0" dirty="0" smtClean="0">
                <a:latin typeface="Arial" pitchFamily="34" charset="0"/>
                <a:ea typeface="ＭＳ Ｐゴシック" pitchFamily="34" charset="-128"/>
                <a:cs typeface="Arial" pitchFamily="34" charset="0"/>
              </a:rPr>
              <a:t>ALMOST 200 </a:t>
            </a:r>
            <a:r>
              <a:rPr lang="en-US" i="1" u="sng" dirty="0" smtClean="0">
                <a:latin typeface="Arial" panose="020B0604020202020204" pitchFamily="34" charset="0"/>
                <a:cs typeface="Arial" panose="020B0604020202020204" pitchFamily="34" charset="0"/>
              </a:rPr>
              <a:t>RESIDENTIAL COLLECTION</a:t>
            </a:r>
            <a:endParaRPr lang="en-US" altLang="en-US" i="1" dirty="0" smtClean="0">
              <a:latin typeface="Arial" charset="0"/>
              <a:ea typeface="ＭＳ Ｐゴシック" pitchFamily="34" charset="-128"/>
              <a:cs typeface="Arial" charset="0"/>
            </a:endParaRPr>
          </a:p>
          <a:p>
            <a:pPr marL="171450" indent="-171450">
              <a:buClr>
                <a:srgbClr val="0E4585"/>
              </a:buClr>
              <a:buFont typeface="Arial" panose="020B0604020202020204" pitchFamily="34" charset="0"/>
              <a:buChar char="•"/>
              <a:defRPr/>
            </a:pPr>
            <a:r>
              <a:rPr lang="en-US" altLang="en-US" i="1" u="sng" dirty="0" smtClean="0">
                <a:latin typeface="Arial" charset="0"/>
                <a:ea typeface="ＭＳ Ｐゴシック" pitchFamily="34" charset="-128"/>
                <a:cs typeface="Arial" charset="0"/>
              </a:rPr>
              <a:t>COMMERCIAL</a:t>
            </a:r>
            <a:r>
              <a:rPr lang="en-US" altLang="en-US" i="1" u="sng" baseline="0" dirty="0" smtClean="0">
                <a:latin typeface="Arial" charset="0"/>
                <a:ea typeface="ＭＳ Ｐゴシック" pitchFamily="34" charset="-128"/>
                <a:cs typeface="Arial" charset="0"/>
              </a:rPr>
              <a:t> </a:t>
            </a:r>
            <a:r>
              <a:rPr lang="en-US" altLang="en-US" i="1" u="sng" dirty="0" smtClean="0">
                <a:latin typeface="Arial" charset="0"/>
                <a:ea typeface="ＭＳ Ｐゴシック" pitchFamily="34" charset="-128"/>
                <a:cs typeface="Arial" charset="0"/>
              </a:rPr>
              <a:t>COLLECTION</a:t>
            </a:r>
            <a:r>
              <a:rPr lang="en-US" altLang="en-US" i="1" u="none" dirty="0" smtClean="0">
                <a:latin typeface="Arial" charset="0"/>
                <a:ea typeface="ＭＳ Ｐゴシック" pitchFamily="34" charset="-128"/>
                <a:cs typeface="Arial" charset="0"/>
              </a:rPr>
              <a:t>:</a:t>
            </a:r>
            <a:r>
              <a:rPr lang="en-US" altLang="en-US" i="1" dirty="0" smtClean="0">
                <a:latin typeface="Arial" charset="0"/>
                <a:ea typeface="ＭＳ Ｐゴシック" pitchFamily="34" charset="-128"/>
                <a:cs typeface="Arial" charset="0"/>
              </a:rPr>
              <a:t> INCREASINGLY PROMINENT</a:t>
            </a:r>
          </a:p>
          <a:p>
            <a:pPr marL="171450" indent="-171450">
              <a:buClr>
                <a:srgbClr val="0E4585"/>
              </a:buClr>
              <a:buFont typeface="Arial" panose="020B0604020202020204" pitchFamily="34" charset="0"/>
              <a:buChar char="•"/>
              <a:defRPr/>
            </a:pPr>
            <a:r>
              <a:rPr lang="en-US" altLang="en-US" b="1" i="0" u="sng" baseline="0" dirty="0" smtClean="0">
                <a:latin typeface="Arial" charset="0"/>
                <a:ea typeface="ＭＳ Ｐゴシック" pitchFamily="34" charset="-128"/>
                <a:cs typeface="Arial" charset="0"/>
              </a:rPr>
              <a:t>SIX STATES (CONNECTICUT, VERMONT, MASSACHUSETTS, RHODE ISLAND, CALIFORNIA &amp; MINNESOTA) BAN DISPOSAL OR OTHERWISE REQUIRE SOME LEVEL OF FOOD WASTE RECOVERY + NEW JERSEY</a:t>
            </a:r>
          </a:p>
          <a:p>
            <a:pPr marL="171450" indent="-171450">
              <a:buClr>
                <a:srgbClr val="0E4585"/>
              </a:buClr>
              <a:buFont typeface="Arial" panose="020B0604020202020204" pitchFamily="34" charset="0"/>
              <a:buChar char="•"/>
              <a:defRPr/>
            </a:pPr>
            <a:endParaRPr lang="en-US" altLang="en-US" baseline="0" dirty="0" smtClean="0">
              <a:latin typeface="Arial" charset="0"/>
              <a:ea typeface="ＭＳ Ｐゴシック" pitchFamily="34" charset="-128"/>
              <a:cs typeface="Arial" charset="0"/>
            </a:endParaRPr>
          </a:p>
          <a:p>
            <a:pPr marL="0" marR="0" lvl="0" indent="0" algn="l" defTabSz="457200" rtl="0" eaLnBrk="1" fontAlgn="auto" latinLnBrk="0" hangingPunct="1">
              <a:lnSpc>
                <a:spcPct val="100000"/>
              </a:lnSpc>
              <a:spcBef>
                <a:spcPts val="0"/>
              </a:spcBef>
              <a:spcAft>
                <a:spcPts val="0"/>
              </a:spcAft>
              <a:buClr>
                <a:srgbClr val="0E4585"/>
              </a:buClr>
              <a:buSzTx/>
              <a:buFont typeface="Arial" panose="020B0604020202020204" pitchFamily="34" charset="0"/>
              <a:buNone/>
              <a:tabLst/>
              <a:defRPr/>
            </a:pPr>
            <a:r>
              <a:rPr lang="en-US" b="1" i="0" u="sng" baseline="0" dirty="0" smtClean="0">
                <a:latin typeface="Arial" panose="020B0604020202020204" pitchFamily="34" charset="0"/>
                <a:cs typeface="Arial" panose="020B0604020202020204" pitchFamily="34" charset="0"/>
              </a:rPr>
              <a:t>THE </a:t>
            </a:r>
            <a:r>
              <a:rPr lang="en-US" b="1" i="0" u="sng" baseline="0" dirty="0" smtClean="0">
                <a:latin typeface="Arial" panose="020B0604020202020204" pitchFamily="34" charset="0"/>
                <a:cs typeface="Arial" panose="020B0604020202020204" pitchFamily="34" charset="0"/>
              </a:rPr>
              <a:t>MOST SUCCESS IS LIKELY TO COME FROM ZERO WASTE TYPE OPTIONS</a:t>
            </a:r>
          </a:p>
          <a:p>
            <a:pPr marL="0" indent="0">
              <a:buClr>
                <a:srgbClr val="0E4585"/>
              </a:buClr>
              <a:buFont typeface="Arial" panose="020B0604020202020204" pitchFamily="34" charset="0"/>
              <a:buNone/>
              <a:defRPr/>
            </a:pPr>
            <a:endParaRPr lang="en-US" altLang="en-US" baseline="0" dirty="0" smtClean="0">
              <a:latin typeface="Arial" charset="0"/>
              <a:ea typeface="ＭＳ Ｐゴシック" pitchFamily="34" charset="-128"/>
              <a:cs typeface="Arial"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29</a:t>
            </a:fld>
            <a:endParaRPr lang="en-US"/>
          </a:p>
        </p:txBody>
      </p:sp>
    </p:spTree>
    <p:extLst>
      <p:ext uri="{BB962C8B-B14F-4D97-AF65-F5344CB8AC3E}">
        <p14:creationId xmlns:p14="http://schemas.microsoft.com/office/powerpoint/2010/main" val="515064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THE CUBS DID WIN THE WORLD SERIES, BUT I WAS 32 YEARS AHEAD OF THE GAME</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u="sng" baseline="0" dirty="0" smtClean="0">
                <a:latin typeface="Arial" panose="020B0604020202020204" pitchFamily="34" charset="0"/>
                <a:cs typeface="Arial" panose="020B0604020202020204" pitchFamily="34" charset="0"/>
              </a:rPr>
              <a:t>LET’S START W/THE POLITICS OF WASTE AT THE FEDERAL LEVEL</a:t>
            </a:r>
            <a:endParaRPr lang="en-US"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3</a:t>
            </a:fld>
            <a:endParaRPr lang="en-US"/>
          </a:p>
        </p:txBody>
      </p:sp>
    </p:spTree>
    <p:extLst>
      <p:ext uri="{BB962C8B-B14F-4D97-AF65-F5344CB8AC3E}">
        <p14:creationId xmlns:p14="http://schemas.microsoft.com/office/powerpoint/2010/main" val="3992759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
                <a:srgbClr val="0E4585"/>
              </a:buClr>
              <a:buSzTx/>
              <a:buFont typeface="Arial" panose="020B0604020202020204" pitchFamily="34" charset="0"/>
              <a:buNone/>
              <a:tabLst/>
              <a:defRPr/>
            </a:pPr>
            <a:r>
              <a:rPr lang="en-US" dirty="0" smtClean="0">
                <a:latin typeface="Arial" panose="020B0604020202020204" pitchFamily="34" charset="0"/>
                <a:cs typeface="Arial" panose="020B0604020202020204" pitchFamily="34" charset="0"/>
              </a:rPr>
              <a:t>THIS POSTER IS USED IN A BRITISH FOOD WASTE REDUCTION CAMPAIGN:  LUSCIOUS ISN’T IT?</a:t>
            </a:r>
          </a:p>
          <a:p>
            <a:pPr marL="0" indent="0">
              <a:buClr>
                <a:srgbClr val="0E4585"/>
              </a:buClr>
              <a:buFont typeface="Arial" panose="020B0604020202020204" pitchFamily="34" charset="0"/>
              <a:buNone/>
              <a:defRPr/>
            </a:pPr>
            <a:endParaRPr lang="en-US" altLang="en-US" baseline="0" dirty="0" smtClean="0">
              <a:latin typeface="Arial" charset="0"/>
              <a:ea typeface="ＭＳ Ｐゴシック" pitchFamily="34" charset="-128"/>
              <a:cs typeface="Arial" charset="0"/>
            </a:endParaRPr>
          </a:p>
          <a:p>
            <a:pPr marL="0" indent="0">
              <a:buClr>
                <a:srgbClr val="0E4585"/>
              </a:buClr>
              <a:buFont typeface="Arial" panose="020B0604020202020204" pitchFamily="34" charset="0"/>
              <a:buNone/>
              <a:defRPr/>
            </a:pPr>
            <a:r>
              <a:rPr lang="en-US" altLang="en-US" u="sng" dirty="0" smtClean="0">
                <a:latin typeface="Arial" charset="0"/>
                <a:ea typeface="ＭＳ Ｐゴシック" pitchFamily="34" charset="-128"/>
                <a:cs typeface="Arial" charset="0"/>
              </a:rPr>
              <a:t>EDIBLE</a:t>
            </a:r>
            <a:r>
              <a:rPr lang="en-US" altLang="en-US" u="sng" baseline="0" dirty="0" smtClean="0">
                <a:latin typeface="Arial" charset="0"/>
                <a:ea typeface="ＭＳ Ｐゴシック" pitchFamily="34" charset="-128"/>
                <a:cs typeface="Arial" charset="0"/>
              </a:rPr>
              <a:t> FOOD</a:t>
            </a:r>
            <a:r>
              <a:rPr lang="en-US" altLang="en-US" dirty="0" smtClean="0">
                <a:latin typeface="Arial" charset="0"/>
                <a:ea typeface="ＭＳ Ｐゴシック" pitchFamily="34" charset="-128"/>
                <a:cs typeface="Arial" charset="0"/>
              </a:rPr>
              <a:t>:</a:t>
            </a:r>
            <a:r>
              <a:rPr lang="en-US" altLang="en-US" baseline="0" dirty="0" smtClean="0">
                <a:latin typeface="Arial" charset="0"/>
                <a:ea typeface="ＭＳ Ｐゴシック" pitchFamily="34" charset="-128"/>
                <a:cs typeface="Arial" charset="0"/>
              </a:rPr>
              <a:t>  </a:t>
            </a:r>
            <a:r>
              <a:rPr lang="en-US" altLang="en-US" dirty="0" smtClean="0">
                <a:latin typeface="Arial" charset="0"/>
                <a:ea typeface="ＭＳ Ｐゴシック" pitchFamily="34" charset="-128"/>
                <a:cs typeface="Arial" charset="0"/>
              </a:rPr>
              <a:t>FEEDING AMERICA:  </a:t>
            </a:r>
          </a:p>
          <a:p>
            <a:pPr marL="174708" indent="-174708">
              <a:buClr>
                <a:srgbClr val="0E4585"/>
              </a:buClr>
              <a:buFont typeface="Arial" panose="020B0604020202020204" pitchFamily="34" charset="0"/>
              <a:buChar char="•"/>
              <a:defRPr/>
            </a:pPr>
            <a:r>
              <a:rPr lang="en-US" altLang="en-US" i="1" dirty="0" smtClean="0">
                <a:latin typeface="Arial" charset="0"/>
                <a:ea typeface="ＭＳ Ｐゴシック" pitchFamily="34" charset="-128"/>
                <a:cs typeface="Arial" charset="0"/>
              </a:rPr>
              <a:t>2,000,000 MILLION TONS IN 2013 TO FEED THE HUNGRY</a:t>
            </a:r>
          </a:p>
          <a:p>
            <a:pPr marL="174708" indent="-174708">
              <a:buClr>
                <a:srgbClr val="0E4585"/>
              </a:buClr>
              <a:buFont typeface="Arial" panose="020B0604020202020204" pitchFamily="34" charset="0"/>
              <a:buChar char="•"/>
              <a:defRPr/>
            </a:pPr>
            <a:r>
              <a:rPr lang="en-US" altLang="en-US" i="1" dirty="0" smtClean="0">
                <a:latin typeface="Arial" charset="0"/>
                <a:ea typeface="ＭＳ Ｐゴシック" pitchFamily="34" charset="-128"/>
                <a:cs typeface="Arial" charset="0"/>
              </a:rPr>
              <a:t>530,000 TONS DIVERTED BY RETAILERS BEFORE EXPIRATION DATE</a:t>
            </a:r>
          </a:p>
          <a:p>
            <a:pPr marL="174708" indent="-174708">
              <a:buFont typeface="Arial" panose="020B0604020202020204" pitchFamily="34" charset="0"/>
              <a:buChar char="•"/>
              <a:defRPr/>
            </a:pPr>
            <a:r>
              <a:rPr lang="en-US" i="1" dirty="0" smtClean="0">
                <a:latin typeface="Arial" panose="020B0604020202020204" pitchFamily="34" charset="0"/>
                <a:cs typeface="Arial" panose="020B0604020202020204" pitchFamily="34" charset="0"/>
              </a:rPr>
              <a:t>CALORIC CONTENT</a:t>
            </a:r>
            <a:r>
              <a:rPr lang="en-US" i="1" baseline="0" dirty="0" smtClean="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FROM BAKERY STARCHES TO DAIRY, PRODUCE &amp; MEAT</a:t>
            </a:r>
          </a:p>
          <a:p>
            <a:pPr marL="0" indent="0">
              <a:buClr>
                <a:srgbClr val="0E4585"/>
              </a:buClr>
              <a:buFont typeface="Arial" panose="020B0604020202020204" pitchFamily="34" charset="0"/>
              <a:buNone/>
              <a:defRPr/>
            </a:pPr>
            <a:endParaRPr lang="en-US" altLang="en-US" u="sng" dirty="0" smtClean="0">
              <a:latin typeface="Arial" charset="0"/>
              <a:ea typeface="ＭＳ Ｐゴシック" pitchFamily="34" charset="-128"/>
              <a:cs typeface="Arial" charset="0"/>
            </a:endParaRPr>
          </a:p>
          <a:p>
            <a:pPr marL="0" indent="0">
              <a:buClr>
                <a:srgbClr val="0E4585"/>
              </a:buClr>
              <a:buFont typeface="Arial" panose="020B0604020202020204" pitchFamily="34" charset="0"/>
              <a:buNone/>
              <a:defRPr/>
            </a:pPr>
            <a:r>
              <a:rPr lang="en-US" altLang="en-US" u="sng" dirty="0" smtClean="0">
                <a:latin typeface="Arial" charset="0"/>
                <a:ea typeface="ＭＳ Ｐゴシック" pitchFamily="34" charset="-128"/>
                <a:cs typeface="Arial" charset="0"/>
              </a:rPr>
              <a:t>ANIMAL FEED</a:t>
            </a:r>
            <a:r>
              <a:rPr lang="en-US" altLang="en-US" dirty="0" smtClean="0">
                <a:latin typeface="Arial" charset="0"/>
                <a:ea typeface="ＭＳ Ｐゴシック" pitchFamily="34" charset="-128"/>
                <a:cs typeface="Arial" charset="0"/>
              </a:rPr>
              <a:t>:  </a:t>
            </a:r>
          </a:p>
          <a:p>
            <a:pPr marL="174708" indent="-174708" defTabSz="465887">
              <a:buClr>
                <a:srgbClr val="0E4585"/>
              </a:buClr>
              <a:buFont typeface="Arial" panose="020B0604020202020204" pitchFamily="34" charset="0"/>
              <a:buChar char="•"/>
              <a:defRPr/>
            </a:pPr>
            <a:r>
              <a:rPr lang="en-US" altLang="en-US" i="1" dirty="0" smtClean="0">
                <a:latin typeface="Arial" charset="0"/>
                <a:ea typeface="ＭＳ Ｐゴシック" pitchFamily="34" charset="-128"/>
                <a:cs typeface="Arial" charset="0"/>
              </a:rPr>
              <a:t>15</a:t>
            </a:r>
            <a:r>
              <a:rPr lang="en-US" altLang="en-US" i="1" baseline="0" dirty="0" smtClean="0">
                <a:latin typeface="Arial" charset="0"/>
                <a:ea typeface="ＭＳ Ｐゴシック" pitchFamily="34" charset="-128"/>
                <a:cs typeface="Arial" charset="0"/>
              </a:rPr>
              <a:t> MT MFR (FWRA STUDY) + 5 MT LAND APP</a:t>
            </a:r>
          </a:p>
          <a:p>
            <a:pPr marL="174708" indent="-174708">
              <a:buClr>
                <a:srgbClr val="0E4585"/>
              </a:buClr>
              <a:buFont typeface="Arial" panose="020B0604020202020204" pitchFamily="34" charset="0"/>
              <a:buChar char="•"/>
              <a:defRPr/>
            </a:pPr>
            <a:r>
              <a:rPr lang="en-US" altLang="en-US" i="1" dirty="0" smtClean="0">
                <a:latin typeface="Arial" charset="0"/>
                <a:ea typeface="ＭＳ Ｐゴシック" pitchFamily="34" charset="-128"/>
                <a:cs typeface="Arial" charset="0"/>
              </a:rPr>
              <a:t>2.7 MILLION TONS SPENT BREWERS GRAINS</a:t>
            </a:r>
          </a:p>
          <a:p>
            <a:pPr marL="0" indent="0">
              <a:buClr>
                <a:srgbClr val="0E4585"/>
              </a:buClr>
              <a:buFont typeface="Arial" panose="020B0604020202020204" pitchFamily="34" charset="0"/>
              <a:buNone/>
              <a:defRPr/>
            </a:pPr>
            <a:endParaRPr lang="en-US" i="0" dirty="0" smtClean="0">
              <a:latin typeface="Arial" charset="0"/>
              <a:ea typeface="ＭＳ Ｐゴシック" pitchFamily="34" charset="-128"/>
              <a:cs typeface="Arial" charset="0"/>
            </a:endParaRPr>
          </a:p>
          <a:p>
            <a:pPr marL="0" indent="0">
              <a:buClr>
                <a:srgbClr val="0E4585"/>
              </a:buClr>
              <a:buFont typeface="Arial" panose="020B0604020202020204" pitchFamily="34" charset="0"/>
              <a:buNone/>
              <a:defRPr/>
            </a:pPr>
            <a:r>
              <a:rPr lang="en-US" i="0" dirty="0" smtClean="0">
                <a:latin typeface="Arial" charset="0"/>
                <a:ea typeface="ＭＳ Ｐゴシック" pitchFamily="34" charset="-128"/>
                <a:cs typeface="Arial" charset="0"/>
              </a:rPr>
              <a:t>IN-FACILITY OPERATIONS</a:t>
            </a:r>
          </a:p>
          <a:p>
            <a:pPr marL="171450" indent="-171450">
              <a:buClr>
                <a:srgbClr val="0E4585"/>
              </a:buClr>
              <a:buFont typeface="Arial" panose="020B0604020202020204" pitchFamily="34" charset="0"/>
              <a:buChar char="•"/>
              <a:defRPr/>
            </a:pPr>
            <a:r>
              <a:rPr lang="en-US" i="1" dirty="0" smtClean="0">
                <a:latin typeface="Arial" charset="0"/>
                <a:ea typeface="ＭＳ Ｐゴシック" pitchFamily="34" charset="-128"/>
                <a:cs typeface="Arial" charset="0"/>
              </a:rPr>
              <a:t>GRIND2ENERGY</a:t>
            </a:r>
            <a:r>
              <a:rPr lang="en-US" i="1" baseline="0" dirty="0" smtClean="0">
                <a:latin typeface="Arial" charset="0"/>
                <a:ea typeface="ＭＳ Ｐゴシック" pitchFamily="34" charset="-128"/>
                <a:cs typeface="Arial" charset="0"/>
              </a:rPr>
              <a:t> &amp; OTHER OPTIONS TO CREATE SLURRY OR PET FOOD OR WHAT HAVE YOU</a:t>
            </a:r>
          </a:p>
          <a:p>
            <a:pPr marL="0" indent="0">
              <a:buClr>
                <a:srgbClr val="0E4585"/>
              </a:buClr>
              <a:buFont typeface="Arial" panose="020B0604020202020204" pitchFamily="34" charset="0"/>
              <a:buNone/>
              <a:defRPr/>
            </a:pPr>
            <a:endParaRPr lang="en-US" i="0" baseline="0" dirty="0" smtClean="0">
              <a:latin typeface="Arial" charset="0"/>
              <a:ea typeface="ＭＳ Ｐゴシック" pitchFamily="34" charset="-128"/>
              <a:cs typeface="Arial" charset="0"/>
            </a:endParaRPr>
          </a:p>
          <a:p>
            <a:pPr marL="0" indent="0">
              <a:buClr>
                <a:srgbClr val="0E4585"/>
              </a:buClr>
              <a:buFont typeface="Arial" panose="020B0604020202020204" pitchFamily="34" charset="0"/>
              <a:buNone/>
              <a:defRPr/>
            </a:pPr>
            <a:r>
              <a:rPr lang="en-US" i="0" baseline="0" dirty="0" smtClean="0">
                <a:latin typeface="Arial" charset="0"/>
                <a:ea typeface="ＭＳ Ｐゴシック" pitchFamily="34" charset="-128"/>
                <a:cs typeface="Arial" charset="0"/>
              </a:rPr>
              <a:t>BETTER LABELLING ON FOOD PRODUCTS</a:t>
            </a:r>
          </a:p>
          <a:p>
            <a:pPr marL="171450" indent="-171450">
              <a:buClr>
                <a:srgbClr val="0E4585"/>
              </a:buClr>
              <a:buFont typeface="Arial" panose="020B0604020202020204" pitchFamily="34" charset="0"/>
              <a:buChar char="•"/>
              <a:defRPr/>
            </a:pPr>
            <a:r>
              <a:rPr lang="en-US" i="0" baseline="0" dirty="0" smtClean="0">
                <a:latin typeface="Arial" charset="0"/>
                <a:ea typeface="ＭＳ Ｐゴシック" pitchFamily="34" charset="-128"/>
                <a:cs typeface="Arial" charset="0"/>
              </a:rPr>
              <a:t>GMA FMI “BEST IF USED BY” (TASTE) &amp; “USE BY” (HEALTH)</a:t>
            </a:r>
          </a:p>
          <a:p>
            <a:pPr marL="0" indent="0">
              <a:buClr>
                <a:srgbClr val="0E4585"/>
              </a:buClr>
              <a:buFont typeface="Arial" panose="020B0604020202020204" pitchFamily="34" charset="0"/>
              <a:buNone/>
              <a:defRPr/>
            </a:pPr>
            <a:endParaRPr lang="en-US" i="0" baseline="0" dirty="0" smtClean="0">
              <a:latin typeface="Arial" charset="0"/>
              <a:ea typeface="ＭＳ Ｐゴシック" pitchFamily="34" charset="-128"/>
              <a:cs typeface="Arial" charset="0"/>
            </a:endParaRPr>
          </a:p>
          <a:p>
            <a:pPr marL="0" indent="0">
              <a:buClr>
                <a:srgbClr val="0E4585"/>
              </a:buClr>
              <a:buFont typeface="Arial" panose="020B0604020202020204" pitchFamily="34" charset="0"/>
              <a:buNone/>
              <a:defRPr/>
            </a:pPr>
            <a:r>
              <a:rPr lang="en-US" i="0" baseline="0" dirty="0" smtClean="0">
                <a:latin typeface="Arial" charset="0"/>
                <a:ea typeface="ＭＳ Ｐゴシック" pitchFamily="34" charset="-128"/>
                <a:cs typeface="Arial" charset="0"/>
              </a:rPr>
              <a:t>IMPORTANT FIRST STEP &amp; ALLOWS US TO BUILD INFRASTRUCTURE</a:t>
            </a:r>
          </a:p>
          <a:p>
            <a:pPr marL="171450" indent="-171450">
              <a:buClr>
                <a:srgbClr val="0E4585"/>
              </a:buClr>
              <a:buFont typeface="Arial" panose="020B0604020202020204" pitchFamily="34" charset="0"/>
              <a:buChar char="•"/>
              <a:defRPr/>
            </a:pPr>
            <a:r>
              <a:rPr lang="en-US" i="0" baseline="0" dirty="0" smtClean="0">
                <a:latin typeface="Arial" charset="0"/>
                <a:ea typeface="ＭＳ Ｐゴシック" pitchFamily="34" charset="-128"/>
                <a:cs typeface="Arial" charset="0"/>
              </a:rPr>
              <a:t>&amp; WILL HAVE SAME ZERO WASTE IMPACTS AS WE HAVE SEEN IN INDUSTRY</a:t>
            </a:r>
          </a:p>
          <a:p>
            <a:pPr marL="0" indent="0">
              <a:buClr>
                <a:srgbClr val="0E4585"/>
              </a:buClr>
              <a:buFont typeface="Arial" panose="020B0604020202020204" pitchFamily="34" charset="0"/>
              <a:buNone/>
              <a:defRPr/>
            </a:pPr>
            <a:endParaRPr lang="en-US" i="0" u="none" baseline="0" dirty="0" smtClean="0">
              <a:latin typeface="Arial" charset="0"/>
              <a:ea typeface="ＭＳ Ｐゴシック" pitchFamily="34" charset="-128"/>
              <a:cs typeface="Arial" charset="0"/>
            </a:endParaRPr>
          </a:p>
          <a:p>
            <a:pPr marL="0" indent="0">
              <a:buClr>
                <a:srgbClr val="0E4585"/>
              </a:buClr>
              <a:buFont typeface="Arial" panose="020B0604020202020204" pitchFamily="34" charset="0"/>
              <a:buNone/>
              <a:defRPr/>
            </a:pPr>
            <a:r>
              <a:rPr lang="en-US" i="1" dirty="0" smtClean="0">
                <a:latin typeface="Arial" charset="0"/>
                <a:ea typeface="ＭＳ Ｐゴシック" pitchFamily="34" charset="-128"/>
                <a:cs typeface="Arial" charset="0"/>
              </a:rPr>
              <a:t>TO GET BACK TO POLITICS FOR A MOMENT</a:t>
            </a:r>
          </a:p>
          <a:p>
            <a:pPr marL="171450" indent="-171450">
              <a:buClr>
                <a:srgbClr val="0E4585"/>
              </a:buClr>
              <a:buFont typeface="Arial" panose="020B0604020202020204" pitchFamily="34" charset="0"/>
              <a:buChar char="•"/>
              <a:defRPr/>
            </a:pPr>
            <a:r>
              <a:rPr lang="en-US" i="1" dirty="0" smtClean="0">
                <a:latin typeface="Arial" charset="0"/>
                <a:ea typeface="ＭＳ Ｐゴシック" pitchFamily="34" charset="-128"/>
                <a:cs typeface="Arial" charset="0"/>
              </a:rPr>
              <a:t>WILL</a:t>
            </a:r>
            <a:r>
              <a:rPr lang="en-US" i="1" baseline="0" dirty="0" smtClean="0">
                <a:latin typeface="Arial" charset="0"/>
                <a:ea typeface="ＭＳ Ｐゴシック" pitchFamily="34" charset="-128"/>
                <a:cs typeface="Arial" charset="0"/>
              </a:rPr>
              <a:t> EITHER EPA OR THE DEPARTENT OF AGRICULTURE CONTINUE THEIR EFFORTS TO MINIMIZE FOOD WASTE?</a:t>
            </a:r>
            <a:endParaRPr lang="en-US" i="1" dirty="0" smtClean="0">
              <a:latin typeface="Arial" charset="0"/>
              <a:ea typeface="ＭＳ Ｐゴシック" pitchFamily="34" charset="-128"/>
              <a:cs typeface="Arial" charset="0"/>
            </a:endParaRPr>
          </a:p>
          <a:p>
            <a:pPr marL="0" indent="0">
              <a:buClr>
                <a:srgbClr val="0E4585"/>
              </a:buClr>
              <a:buFont typeface="Arial" panose="020B0604020202020204" pitchFamily="34" charset="0"/>
              <a:buNone/>
              <a:defRPr/>
            </a:pPr>
            <a:endParaRPr lang="en-US" i="1" dirty="0" smtClean="0">
              <a:latin typeface="Arial" charset="0"/>
              <a:ea typeface="ＭＳ Ｐゴシック" pitchFamily="34" charset="-128"/>
              <a:cs typeface="Arial"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30</a:t>
            </a:fld>
            <a:endParaRPr lang="en-US"/>
          </a:p>
        </p:txBody>
      </p:sp>
    </p:spTree>
    <p:extLst>
      <p:ext uri="{BB962C8B-B14F-4D97-AF65-F5344CB8AC3E}">
        <p14:creationId xmlns:p14="http://schemas.microsoft.com/office/powerpoint/2010/main" val="638881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none" dirty="0" smtClean="0">
                <a:latin typeface="Arial" panose="020B0604020202020204" pitchFamily="34" charset="0"/>
                <a:cs typeface="Arial" panose="020B0604020202020204" pitchFamily="34" charset="0"/>
              </a:rPr>
              <a:t>I </a:t>
            </a:r>
            <a:r>
              <a:rPr lang="en-US" u="none" dirty="0" smtClean="0">
                <a:latin typeface="Arial" panose="020B0604020202020204" pitchFamily="34" charset="0"/>
                <a:cs typeface="Arial" panose="020B0604020202020204" pitchFamily="34" charset="0"/>
              </a:rPr>
              <a:t>WANT </a:t>
            </a:r>
            <a:r>
              <a:rPr lang="en-US" u="none" dirty="0" smtClean="0">
                <a:latin typeface="Arial" panose="020B0604020202020204" pitchFamily="34" charset="0"/>
                <a:cs typeface="Arial" panose="020B0604020202020204" pitchFamily="34" charset="0"/>
              </a:rPr>
              <a:t>TO FINISH</a:t>
            </a:r>
            <a:r>
              <a:rPr lang="en-US" u="none" baseline="0" dirty="0" smtClean="0">
                <a:latin typeface="Arial" panose="020B0604020202020204" pitchFamily="34" charset="0"/>
                <a:cs typeface="Arial" panose="020B0604020202020204" pitchFamily="34" charset="0"/>
              </a:rPr>
              <a:t> W/A QUICK LOOK AT WHAT I THINK IS THE MOST EXCITING TREND IN HOW WE THINK ABOUT MANAGING OUR </a:t>
            </a:r>
            <a:r>
              <a:rPr lang="en-US" u="none" baseline="0" dirty="0" smtClean="0">
                <a:latin typeface="Arial" panose="020B0604020202020204" pitchFamily="34" charset="0"/>
                <a:cs typeface="Arial" panose="020B0604020202020204" pitchFamily="34" charset="0"/>
              </a:rPr>
              <a:t>WASTE</a:t>
            </a:r>
          </a:p>
          <a:p>
            <a:endParaRPr lang="en-US" u="none" baseline="0" dirty="0" smtClean="0">
              <a:latin typeface="Arial" panose="020B0604020202020204" pitchFamily="34" charset="0"/>
              <a:cs typeface="Arial" panose="020B0604020202020204" pitchFamily="34" charset="0"/>
            </a:endParaRPr>
          </a:p>
          <a:p>
            <a:r>
              <a:rPr lang="en-US" u="none" baseline="0" dirty="0" smtClean="0">
                <a:latin typeface="Arial" panose="020B0604020202020204" pitchFamily="34" charset="0"/>
                <a:cs typeface="Arial" panose="020B0604020202020204" pitchFamily="34" charset="0"/>
              </a:rPr>
              <a:t>&amp; ONE THAT REQUIRES CHANGES TO STATE LAW </a:t>
            </a:r>
            <a:endParaRPr lang="en-US"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31</a:t>
            </a:fld>
            <a:endParaRPr lang="en-US"/>
          </a:p>
        </p:txBody>
      </p:sp>
    </p:spTree>
    <p:extLst>
      <p:ext uri="{BB962C8B-B14F-4D97-AF65-F5344CB8AC3E}">
        <p14:creationId xmlns:p14="http://schemas.microsoft.com/office/powerpoint/2010/main" val="41350189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EPA LAUNCHED ITS THINKING ON THIS ISSUE IN 2009 W/THE PUBLICATION OF SUSTAINABLE MATERIALS MANAGEMENT:  THE ROAD AHEAD</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https://</a:t>
            </a:r>
            <a:r>
              <a:rPr lang="en-US" dirty="0" smtClean="0">
                <a:latin typeface="Arial" panose="020B0604020202020204" pitchFamily="34" charset="0"/>
                <a:cs typeface="Arial" panose="020B0604020202020204" pitchFamily="34" charset="0"/>
              </a:rPr>
              <a:t>www.epa.gov/smm/sustainable-materials-management-road-ahead</a:t>
            </a:r>
          </a:p>
          <a:p>
            <a:pPr marL="171450" indent="-1714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WRITTEN UNDER BUSH2</a:t>
            </a:r>
            <a:r>
              <a:rPr lang="en-US" baseline="0" dirty="0" smtClean="0">
                <a:latin typeface="Arial" panose="020B0604020202020204" pitchFamily="34" charset="0"/>
                <a:cs typeface="Arial" panose="020B0604020202020204" pitchFamily="34" charset="0"/>
              </a:rPr>
              <a:t> RELEASED UNDER OBAMA</a:t>
            </a:r>
            <a:endParaRPr lang="en-U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u="sng" baseline="0" dirty="0" smtClean="0">
                <a:latin typeface="Arial" panose="020B0604020202020204" pitchFamily="34" charset="0"/>
                <a:cs typeface="Arial" panose="020B0604020202020204" pitchFamily="34" charset="0"/>
              </a:rPr>
              <a:t>WHAT IS SUSTAINABLE MATERIALS MANAGEMENT</a:t>
            </a:r>
            <a:r>
              <a:rPr lang="en-US" u="none" baseline="0" dirty="0" smtClean="0">
                <a:latin typeface="Arial" panose="020B0604020202020204" pitchFamily="34" charset="0"/>
                <a:cs typeface="Arial" panose="020B0604020202020204" pitchFamily="34" charset="0"/>
              </a:rPr>
              <a:t>?</a:t>
            </a:r>
            <a:endParaRPr lang="en-US"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32</a:t>
            </a:fld>
            <a:endParaRPr lang="en-US"/>
          </a:p>
        </p:txBody>
      </p:sp>
    </p:spTree>
    <p:extLst>
      <p:ext uri="{BB962C8B-B14F-4D97-AF65-F5344CB8AC3E}">
        <p14:creationId xmlns:p14="http://schemas.microsoft.com/office/powerpoint/2010/main" val="14407560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EPA DEFINITION OF MM (FROM</a:t>
            </a:r>
            <a:r>
              <a:rPr lang="en-US" baseline="0" dirty="0" smtClean="0">
                <a:latin typeface="Arial" panose="020B0604020202020204" pitchFamily="34" charset="0"/>
                <a:cs typeface="Arial" panose="020B0604020202020204" pitchFamily="34" charset="0"/>
              </a:rPr>
              <a:t> OPPORTUNITIES TO REDUCE GREENHOUSE GAS EMISSIONS THROUGH MATERIALS &amp; LAND MANAGEMENT PRACTICES).</a:t>
            </a:r>
          </a:p>
          <a:p>
            <a:endParaRPr lang="en-US"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0" i="1" kern="1200" dirty="0" smtClean="0">
                <a:solidFill>
                  <a:schemeClr val="tx1"/>
                </a:solidFill>
                <a:effectLst/>
                <a:latin typeface="Arial" panose="020B0604020202020204" pitchFamily="34" charset="0"/>
                <a:ea typeface="+mn-ea"/>
                <a:cs typeface="Arial" panose="020B0604020202020204" pitchFamily="34" charset="0"/>
              </a:rPr>
              <a:t>Use materials in the most productive way with an emphasis on using less;</a:t>
            </a:r>
          </a:p>
          <a:p>
            <a:pPr marL="171450" indent="-171450">
              <a:buFont typeface="Arial" panose="020B0604020202020204" pitchFamily="34" charset="0"/>
              <a:buChar char="•"/>
            </a:pPr>
            <a:r>
              <a:rPr lang="en-US" sz="1200" b="0" i="1" kern="1200" dirty="0" smtClean="0">
                <a:solidFill>
                  <a:schemeClr val="tx1"/>
                </a:solidFill>
                <a:effectLst/>
                <a:latin typeface="Arial" panose="020B0604020202020204" pitchFamily="34" charset="0"/>
                <a:ea typeface="+mn-ea"/>
                <a:cs typeface="Arial" panose="020B0604020202020204" pitchFamily="34" charset="0"/>
              </a:rPr>
              <a:t>Reduce toxic chemicals and environmental impacts throughout the material life cycle;</a:t>
            </a:r>
          </a:p>
          <a:p>
            <a:pPr marL="171450" indent="-171450">
              <a:buFont typeface="Arial" panose="020B0604020202020204" pitchFamily="34" charset="0"/>
              <a:buChar char="•"/>
            </a:pPr>
            <a:r>
              <a:rPr lang="en-US" sz="1200" b="0" i="1" kern="1200" dirty="0" smtClean="0">
                <a:solidFill>
                  <a:schemeClr val="tx1"/>
                </a:solidFill>
                <a:effectLst/>
                <a:latin typeface="Arial" panose="020B0604020202020204" pitchFamily="34" charset="0"/>
                <a:ea typeface="+mn-ea"/>
                <a:cs typeface="Arial" panose="020B0604020202020204" pitchFamily="34" charset="0"/>
              </a:rPr>
              <a:t>Assure we have sufficient resources to meet today’s needs and those of the future</a:t>
            </a:r>
            <a:endParaRPr lang="en-US" baseline="0" dirty="0" smtClean="0">
              <a:latin typeface="Arial" panose="020B0604020202020204" pitchFamily="34" charset="0"/>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LIFE CYCLE IS THE KEY </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WHAT IS THE BIGGEST ENVIRONMENTAL BENEFIT FROM BEGINNING TO END</a:t>
            </a:r>
          </a:p>
          <a:p>
            <a:endParaRPr lang="en-US" baseline="0" dirty="0" smtClean="0">
              <a:latin typeface="Arial" panose="020B0604020202020204" pitchFamily="34" charset="0"/>
              <a:cs typeface="Arial" panose="020B0604020202020204" pitchFamily="34" charset="0"/>
            </a:endParaRPr>
          </a:p>
          <a:p>
            <a:r>
              <a:rPr lang="en-US" u="sng" baseline="0" dirty="0" smtClean="0">
                <a:latin typeface="Arial" panose="020B0604020202020204" pitchFamily="34" charset="0"/>
                <a:cs typeface="Arial" panose="020B0604020202020204" pitchFamily="34" charset="0"/>
              </a:rPr>
              <a:t>THIS RAISES SOME KEY QUESTIONS</a:t>
            </a:r>
          </a:p>
          <a:p>
            <a:endParaRPr lang="en-US" baseline="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F4324D2-CFF0-0742-94CB-4F2316EF5765}" type="slidenum">
              <a:rPr lang="en-US" smtClean="0"/>
              <a:pPr/>
              <a:t>33</a:t>
            </a:fld>
            <a:endParaRPr lang="en-US"/>
          </a:p>
        </p:txBody>
      </p:sp>
    </p:spTree>
    <p:extLst>
      <p:ext uri="{BB962C8B-B14F-4D97-AF65-F5344CB8AC3E}">
        <p14:creationId xmlns:p14="http://schemas.microsoft.com/office/powerpoint/2010/main" val="3343680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defRPr/>
            </a:pPr>
            <a:r>
              <a:rPr lang="en-US" dirty="0" smtClean="0">
                <a:latin typeface="Arial" pitchFamily="34" charset="0"/>
                <a:ea typeface="ＭＳ Ｐゴシック" pitchFamily="34" charset="-128"/>
                <a:cs typeface="Arial" pitchFamily="34" charset="0"/>
              </a:rPr>
              <a:t>IS 100% RECYCLING</a:t>
            </a:r>
            <a:r>
              <a:rPr lang="en-US" baseline="0" dirty="0" smtClean="0">
                <a:latin typeface="Arial" pitchFamily="34" charset="0"/>
                <a:ea typeface="ＭＳ Ｐゴシック" pitchFamily="34" charset="-128"/>
                <a:cs typeface="Arial" pitchFamily="34" charset="0"/>
              </a:rPr>
              <a:t> &amp; COMPOSTING THE ULTIMATE GOAL?</a:t>
            </a:r>
          </a:p>
          <a:p>
            <a:pPr marL="171450" indent="-171450">
              <a:buFont typeface="Arial" pitchFamily="34" charset="0"/>
              <a:buChar char="•"/>
              <a:defRPr/>
            </a:pPr>
            <a:r>
              <a:rPr lang="en-US" i="1" baseline="0" dirty="0" smtClean="0">
                <a:latin typeface="Arial" panose="020B0604020202020204" pitchFamily="34" charset="0"/>
                <a:cs typeface="Arial" panose="020B0604020202020204" pitchFamily="34" charset="0"/>
              </a:rPr>
              <a:t>END OF THE PIPELINE WASTE MANAGEMENT VIA INCREASED RECYCLING &amp; COMPOSTING</a:t>
            </a:r>
          </a:p>
          <a:p>
            <a:pPr marL="171450" indent="-171450">
              <a:buFont typeface="Arial" pitchFamily="34" charset="0"/>
              <a:buChar char="•"/>
              <a:defRPr/>
            </a:pPr>
            <a:endParaRPr lang="en-US" baseline="0" dirty="0" smtClean="0">
              <a:latin typeface="Arial" pitchFamily="34" charset="0"/>
              <a:ea typeface="ＭＳ Ｐゴシック" pitchFamily="34" charset="-128"/>
              <a:cs typeface="Arial" pitchFamily="34" charset="0"/>
            </a:endParaRPr>
          </a:p>
          <a:p>
            <a:pPr marL="0" indent="0">
              <a:buFont typeface="Arial" pitchFamily="34" charset="0"/>
              <a:buNone/>
              <a:defRPr/>
            </a:pPr>
            <a:r>
              <a:rPr lang="en-US" baseline="0" dirty="0" smtClean="0">
                <a:latin typeface="Arial" pitchFamily="34" charset="0"/>
                <a:ea typeface="ＭＳ Ｐゴシック" pitchFamily="34" charset="-128"/>
                <a:cs typeface="Arial" pitchFamily="34" charset="0"/>
              </a:rPr>
              <a:t>OR</a:t>
            </a:r>
          </a:p>
          <a:p>
            <a:pPr marL="0" indent="0">
              <a:buFont typeface="Arial" pitchFamily="34" charset="0"/>
              <a:buNone/>
              <a:defRPr/>
            </a:pPr>
            <a:endParaRPr lang="en-US" baseline="0" dirty="0" smtClean="0">
              <a:latin typeface="Arial" pitchFamily="34" charset="0"/>
              <a:ea typeface="ＭＳ Ｐゴシック" pitchFamily="34" charset="-128"/>
              <a:cs typeface="Arial" pitchFamily="34" charset="0"/>
            </a:endParaRP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latin typeface="Arial" pitchFamily="34" charset="0"/>
                <a:ea typeface="ＭＳ Ｐゴシック" pitchFamily="34" charset="-128"/>
                <a:cs typeface="Arial" pitchFamily="34" charset="0"/>
              </a:rPr>
              <a:t>LESS OVERALL WASTE IN THE ECOSYSTEM ?</a:t>
            </a:r>
          </a:p>
          <a:p>
            <a:pPr marL="171450" indent="-171450">
              <a:buFont typeface="Arial" panose="020B0604020202020204" pitchFamily="34" charset="0"/>
              <a:buChar char="•"/>
            </a:pPr>
            <a:r>
              <a:rPr lang="en-US" i="1" baseline="0" dirty="0" smtClean="0">
                <a:latin typeface="Arial" panose="020B0604020202020204" pitchFamily="34" charset="0"/>
                <a:cs typeface="Arial" panose="020B0604020202020204" pitchFamily="34" charset="0"/>
              </a:rPr>
              <a:t>LOWERING THE EXTRACTION OF RAW MATERIALS &amp; ENERGY USED IN MANUFACTURING &amp; TRANSPORTATION </a:t>
            </a:r>
          </a:p>
          <a:p>
            <a:pPr marL="171450" indent="-171450">
              <a:buFont typeface="Arial" panose="020B0604020202020204" pitchFamily="34" charset="0"/>
              <a:buChar char="•"/>
            </a:pPr>
            <a:r>
              <a:rPr lang="en-US" i="1" baseline="0" dirty="0" smtClean="0">
                <a:latin typeface="Arial" panose="020B0604020202020204" pitchFamily="34" charset="0"/>
                <a:cs typeface="Arial" panose="020B0604020202020204" pitchFamily="34" charset="0"/>
              </a:rPr>
              <a:t>EVEN THOUGH SOME OF THOSE PRODUCTS CANNOT BE RECYCLED &amp; MUST BE DISPOSED?</a:t>
            </a:r>
          </a:p>
          <a:p>
            <a:pPr marL="0" indent="0">
              <a:buFont typeface="Arial" panose="020B0604020202020204" pitchFamily="34" charset="0"/>
              <a:buNone/>
            </a:pPr>
            <a:endParaRPr lang="en-US" i="1" baseline="0" dirty="0" smtClean="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u="none" baseline="0" dirty="0" smtClean="0">
                <a:latin typeface="Arial" pitchFamily="34" charset="0"/>
                <a:ea typeface="ＭＳ Ｐゴシック" pitchFamily="34" charset="-128"/>
                <a:cs typeface="Arial" pitchFamily="34" charset="0"/>
              </a:rPr>
              <a:t>SUSTAINABLE MATERIALS MANAGEMENT IS FUNDAMENTALLY ANTI-HIERARCHICAL ALTHOUGH IT DOES HAVE PREFERENCES</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u="none" baseline="0" dirty="0" smtClean="0">
                <a:latin typeface="Arial" pitchFamily="34" charset="0"/>
                <a:ea typeface="ＭＳ Ｐゴシック" pitchFamily="34" charset="-128"/>
                <a:cs typeface="Arial" pitchFamily="34" charset="0"/>
              </a:rPr>
              <a:t>BOTTOM LINE IS SIMPLE:  LESS IMPACT ON THE ENVIRONMENT &amp; LET THE CHIPS FALL WHERE THEY MAY</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i="1" u="none" baseline="0" dirty="0" smtClean="0">
              <a:latin typeface="Arial" pitchFamily="34" charset="0"/>
              <a:ea typeface="ＭＳ Ｐゴシック" pitchFamily="34" charset="-128"/>
              <a:cs typeface="Arial" pitchFamily="34" charset="0"/>
            </a:endParaRP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u="none" baseline="0" dirty="0" smtClean="0">
                <a:latin typeface="Arial" pitchFamily="34" charset="0"/>
                <a:ea typeface="ＭＳ Ｐゴシック" pitchFamily="34" charset="-128"/>
                <a:cs typeface="Arial" pitchFamily="34" charset="0"/>
              </a:rPr>
              <a:t>MEASURE SUCCESS BY GREENHOUSE GAS EMISSION REDUCTIONS</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u="none" baseline="0" dirty="0" smtClean="0">
              <a:latin typeface="Arial" pitchFamily="34" charset="0"/>
              <a:ea typeface="ＭＳ Ｐゴシック" pitchFamily="34" charset="-128"/>
              <a:cs typeface="Arial" pitchFamily="34" charset="0"/>
            </a:endParaRP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u="sng" baseline="0" dirty="0" smtClean="0">
                <a:latin typeface="Arial" pitchFamily="34" charset="0"/>
                <a:ea typeface="ＭＳ Ｐゴシック" pitchFamily="34" charset="-128"/>
                <a:cs typeface="Arial" pitchFamily="34" charset="0"/>
              </a:rPr>
              <a:t>S</a:t>
            </a:r>
            <a:r>
              <a:rPr lang="en-US" u="sng" dirty="0" smtClean="0"/>
              <a:t>UMMARY</a:t>
            </a:r>
            <a:endParaRPr lang="en-US" dirty="0" smtClean="0"/>
          </a:p>
          <a:p>
            <a:pPr marL="0" indent="0">
              <a:buFont typeface="Arial" panose="020B0604020202020204" pitchFamily="34" charset="0"/>
              <a:buNone/>
            </a:pPr>
            <a:endParaRPr lang="en-US" i="1"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34</a:t>
            </a:fld>
            <a:endParaRPr lang="en-US"/>
          </a:p>
        </p:txBody>
      </p:sp>
    </p:spTree>
    <p:extLst>
      <p:ext uri="{BB962C8B-B14F-4D97-AF65-F5344CB8AC3E}">
        <p14:creationId xmlns:p14="http://schemas.microsoft.com/office/powerpoint/2010/main" val="592009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4324D2-CFF0-0742-94CB-4F2316EF5765}" type="slidenum">
              <a:rPr lang="en-US" smtClean="0"/>
              <a:pPr/>
              <a:t>35</a:t>
            </a:fld>
            <a:endParaRPr lang="en-US"/>
          </a:p>
        </p:txBody>
      </p:sp>
    </p:spTree>
    <p:extLst>
      <p:ext uri="{BB962C8B-B14F-4D97-AF65-F5344CB8AC3E}">
        <p14:creationId xmlns:p14="http://schemas.microsoft.com/office/powerpoint/2010/main" val="1836074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panose="020B0604020202020204" pitchFamily="34" charset="0"/>
                <a:cs typeface="Arial" panose="020B0604020202020204" pitchFamily="34" charset="0"/>
              </a:rPr>
              <a:t>THANK YOU</a:t>
            </a: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9B2FA7-E8DC-9944-A26C-2C8109D5501A}" type="slidenum">
              <a:rPr lang="en-US"/>
              <a:pPr/>
              <a:t>36</a:t>
            </a:fld>
            <a:endParaRPr lang="en-US"/>
          </a:p>
        </p:txBody>
      </p:sp>
    </p:spTree>
    <p:extLst>
      <p:ext uri="{BB962C8B-B14F-4D97-AF65-F5344CB8AC3E}">
        <p14:creationId xmlns:p14="http://schemas.microsoft.com/office/powerpoint/2010/main" val="3644136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anose="020B0604020202020204" pitchFamily="34" charset="0"/>
                <a:cs typeface="Arial" panose="020B0604020202020204" pitchFamily="34" charset="0"/>
              </a:rPr>
              <a:t>THIS IS SCOTT</a:t>
            </a:r>
            <a:r>
              <a:rPr lang="en-US" baseline="0" dirty="0" smtClean="0">
                <a:latin typeface="Arial" panose="020B0604020202020204" pitchFamily="34" charset="0"/>
                <a:cs typeface="Arial" panose="020B0604020202020204" pitchFamily="34" charset="0"/>
              </a:rPr>
              <a:t> PRUITT – EPA’S NEW ADMINISTRATOR</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AS ADMINISTRATOR HE SETS THE TONE &amp; IS THE PUBLIC FACE OF THE AGENCY</a:t>
            </a:r>
          </a:p>
          <a:p>
            <a:endParaRPr lang="en-US" baseline="0" dirty="0" smtClean="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latin typeface="Arial" panose="020B0604020202020204" pitchFamily="34" charset="0"/>
                <a:cs typeface="Arial" panose="020B0604020202020204" pitchFamily="34" charset="0"/>
              </a:rPr>
              <a:t>PRUITT HAS SAID HE WANTS TO CONCENTRATE ON “CORE FUNCTIONS”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HE HAS USED THE TERM “EPA ORIGINALISM” TO DESCRIBE HIS APPROACH</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AN EMPHASIS ON CLEANING UP TOXIC WASTE &amp; PROVIDING SAFE DRINKING WATER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HURRICANES HARVEY </a:t>
            </a:r>
            <a:r>
              <a:rPr lang="en-US" baseline="0" dirty="0" smtClean="0">
                <a:latin typeface="Arial" panose="020B0604020202020204" pitchFamily="34" charset="0"/>
                <a:cs typeface="Arial" panose="020B0604020202020204" pitchFamily="34" charset="0"/>
              </a:rPr>
              <a:t>&amp; </a:t>
            </a:r>
            <a:r>
              <a:rPr lang="en-US" baseline="0" dirty="0" smtClean="0">
                <a:latin typeface="Arial" panose="020B0604020202020204" pitchFamily="34" charset="0"/>
                <a:cs typeface="Arial" panose="020B0604020202020204" pitchFamily="34" charset="0"/>
              </a:rPr>
              <a:t>IRMA ARE AN EARLY TEST OF THIS APPROACH</a:t>
            </a:r>
            <a:endParaRPr lang="en-US" baseline="0" dirty="0" smtClean="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latin typeface="Arial" panose="020B0604020202020204" pitchFamily="34" charset="0"/>
                <a:cs typeface="Arial" panose="020B0604020202020204" pitchFamily="34" charset="0"/>
              </a:rPr>
              <a:t>THE ADMINISTRATOR NORMALLY WORKS TO ACCOMPLISH HIS GOALS W/HIS “SENIOR STAFF” OF THE DEPUTY ADMINISTRATOR, THE ASSISTANT ADMINISTRATORS &amp; THE REGIONAL ADMINISTRATORS</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u="sng" baseline="0" dirty="0" smtClean="0">
                <a:latin typeface="Arial" panose="020B0604020202020204" pitchFamily="34" charset="0"/>
                <a:cs typeface="Arial" panose="020B0604020202020204" pitchFamily="34" charset="0"/>
              </a:rPr>
              <a:t>HOW ARE THOSE </a:t>
            </a:r>
            <a:r>
              <a:rPr lang="en-US" u="sng" baseline="0" dirty="0" smtClean="0">
                <a:latin typeface="Arial" panose="020B0604020202020204" pitchFamily="34" charset="0"/>
                <a:cs typeface="Arial" panose="020B0604020202020204" pitchFamily="34" charset="0"/>
              </a:rPr>
              <a:t>POLITICAL POSITIONS </a:t>
            </a:r>
            <a:r>
              <a:rPr lang="en-US" u="sng" baseline="0" dirty="0" smtClean="0">
                <a:latin typeface="Arial" panose="020B0604020202020204" pitchFamily="34" charset="0"/>
                <a:cs typeface="Arial" panose="020B0604020202020204" pitchFamily="34" charset="0"/>
              </a:rPr>
              <a:t>BEING FILLED</a:t>
            </a:r>
            <a:r>
              <a:rPr lang="en-US" baseline="0" dirty="0" smtClean="0">
                <a:latin typeface="Arial" panose="020B0604020202020204" pitchFamily="34" charset="0"/>
                <a:cs typeface="Arial" panose="020B0604020202020204" pitchFamily="34" charset="0"/>
              </a:rPr>
              <a:t>?</a:t>
            </a:r>
          </a:p>
          <a:p>
            <a:endParaRPr lang="en-US"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4</a:t>
            </a:fld>
            <a:endParaRPr lang="en-US"/>
          </a:p>
        </p:txBody>
      </p:sp>
    </p:spTree>
    <p:extLst>
      <p:ext uri="{BB962C8B-B14F-4D97-AF65-F5344CB8AC3E}">
        <p14:creationId xmlns:p14="http://schemas.microsoft.com/office/powerpoint/2010/main" val="1138091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12 EPA POSITIONS REQUIRE SENATE HEARINGS &amp; CONFIRMATION</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THIS INCLUDES THE ADMINISTRATOR, THE DEPUTY ADMINISTRATOR, THE ASSISTANT ADMINISTRATORS FOR EACH “OFFICE” SUCH AS AIR. LAND MANAGEMENT &amp; A FEW OTHERS</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24 ADDITIONAL EPA APPOINTMENTS ARE “SCHEDULE C” POLITICAL APPOINTMENTS</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ANOTHER 150 ARE “NON CAREER” POLITICAL APPOINTMENTS (REGIONAL ADMINISTRATORS +) OR CAREER APPOINTMENTS</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TOTALS 1.2% OF 15000+ EMPLOYEES</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OLEM = 1 SENATE CONFIRMATION, 1 NON-CAREER &amp; 9 CAREER APPOINTMENTS</a:t>
            </a:r>
          </a:p>
          <a:p>
            <a:endParaRPr lang="en-US" baseline="0" dirty="0" smtClean="0">
              <a:latin typeface="Arial" panose="020B0604020202020204" pitchFamily="34" charset="0"/>
              <a:cs typeface="Arial" panose="020B0604020202020204" pitchFamily="34" charset="0"/>
            </a:endParaRPr>
          </a:p>
          <a:p>
            <a:r>
              <a:rPr lang="en-US" u="sng" baseline="0" dirty="0" smtClean="0">
                <a:latin typeface="Arial" panose="020B0604020202020204" pitchFamily="34" charset="0"/>
                <a:cs typeface="Arial" panose="020B0604020202020204" pitchFamily="34" charset="0"/>
              </a:rPr>
              <a:t>HOW MANY OF THESE POLITICAL APPOINTMENTS HAVE BEEN FILLED</a:t>
            </a:r>
            <a:r>
              <a:rPr lang="en-US" u="none" baseline="0" dirty="0" smtClean="0">
                <a:latin typeface="Arial" panose="020B0604020202020204" pitchFamily="34" charset="0"/>
                <a:cs typeface="Arial" panose="020B0604020202020204" pitchFamily="34" charset="0"/>
              </a:rPr>
              <a:t>?</a:t>
            </a:r>
            <a:endParaRPr lang="en-US" u="sng" baseline="0" dirty="0" smtClean="0">
              <a:latin typeface="Arial" panose="020B0604020202020204" pitchFamily="34" charset="0"/>
              <a:cs typeface="Arial" panose="020B0604020202020204" pitchFamily="34" charset="0"/>
            </a:endParaRPr>
          </a:p>
          <a:p>
            <a:endParaRPr lang="en-US" dirty="0" smtClean="0"/>
          </a:p>
          <a:p>
            <a:pPr marL="0" indent="0">
              <a:buFont typeface="Arial" panose="020B0604020202020204" pitchFamily="34" charset="0"/>
              <a:buNone/>
            </a:pPr>
            <a:r>
              <a:rPr lang="en-US" i="0" baseline="0" dirty="0" smtClean="0">
                <a:latin typeface="Arial" panose="020B0604020202020204" pitchFamily="34" charset="0"/>
                <a:cs typeface="Arial" panose="020B0604020202020204" pitchFamily="34" charset="0"/>
              </a:rPr>
              <a:t>FEBRUARY TOLD MOST OF THE AA’S &amp; RA’S APPOINTEES WILL NOT BE IN PLACE UNTIL THE SUMMER/FALL</a:t>
            </a:r>
          </a:p>
          <a:p>
            <a:pPr marL="171450" indent="-171450">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IT’S FALL</a:t>
            </a:r>
          </a:p>
          <a:p>
            <a:pPr marL="171450" indent="-171450">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TRANSITIONS ALWAYS SLOW</a:t>
            </a:r>
          </a:p>
          <a:p>
            <a:pPr marL="171450" indent="-171450">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THIS TRANSITION IS SLOWER THAN NORMAL</a:t>
            </a:r>
          </a:p>
          <a:p>
            <a:endParaRPr lang="en-US" dirty="0"/>
          </a:p>
        </p:txBody>
      </p:sp>
      <p:sp>
        <p:nvSpPr>
          <p:cNvPr id="4" name="Slide Number Placeholder 3"/>
          <p:cNvSpPr>
            <a:spLocks noGrp="1"/>
          </p:cNvSpPr>
          <p:nvPr>
            <p:ph type="sldNum" sz="quarter" idx="10"/>
          </p:nvPr>
        </p:nvSpPr>
        <p:spPr/>
        <p:txBody>
          <a:bodyPr/>
          <a:lstStyle/>
          <a:p>
            <a:fld id="{7F4324D2-CFF0-0742-94CB-4F2316EF5765}" type="slidenum">
              <a:rPr lang="en-US" smtClean="0"/>
              <a:pPr/>
              <a:t>5</a:t>
            </a:fld>
            <a:endParaRPr lang="en-US"/>
          </a:p>
        </p:txBody>
      </p:sp>
    </p:spTree>
    <p:extLst>
      <p:ext uri="{BB962C8B-B14F-4D97-AF65-F5344CB8AC3E}">
        <p14:creationId xmlns:p14="http://schemas.microsoft.com/office/powerpoint/2010/main" val="4196623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0" baseline="0" dirty="0" smtClean="0">
                <a:latin typeface="Arial" panose="020B0604020202020204" pitchFamily="34" charset="0"/>
                <a:cs typeface="Arial" panose="020B0604020202020204" pitchFamily="34" charset="0"/>
              </a:rPr>
              <a:t>CURRENTLY ONLY THE ADMINISTRATOR HAS BEEN NOMINATED &amp; CONFIRMED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latin typeface="Arial" panose="020B0604020202020204" pitchFamily="34" charset="0"/>
                <a:cs typeface="Arial" panose="020B0604020202020204" pitchFamily="34" charset="0"/>
              </a:rPr>
              <a:t>THE AA FOR ENFORCEMENT – SUSAN BODINE – FORMER AA FOR SOLID WASTE</a:t>
            </a:r>
          </a:p>
          <a:p>
            <a:pPr marL="171450" indent="-171450">
              <a:buFont typeface="Arial" panose="020B0604020202020204" pitchFamily="34" charset="0"/>
              <a:buChar char="•"/>
            </a:pPr>
            <a:r>
              <a:rPr lang="en-US" b="0" baseline="0" dirty="0" smtClean="0">
                <a:latin typeface="Arial" panose="020B0604020202020204" pitchFamily="34" charset="0"/>
                <a:cs typeface="Arial" panose="020B0604020202020204" pitchFamily="34" charset="0"/>
              </a:rPr>
              <a:t>HAS BEEN NOMINATED, APPROVED BY EPW BUT NOT CONFIRMED BY FULL SENATE</a:t>
            </a:r>
          </a:p>
          <a:p>
            <a:pPr marL="0" indent="0">
              <a:buFont typeface="Arial" panose="020B0604020202020204" pitchFamily="34" charset="0"/>
              <a:buNone/>
            </a:pPr>
            <a:endParaRPr lang="en-US" b="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0" baseline="0" dirty="0" smtClean="0">
                <a:latin typeface="Arial" panose="020B0604020202020204" pitchFamily="34" charset="0"/>
                <a:cs typeface="Arial" panose="020B0604020202020204" pitchFamily="34" charset="0"/>
              </a:rPr>
              <a:t>SEPTEMBER 20 EPW HEARING </a:t>
            </a:r>
            <a:r>
              <a:rPr lang="en-US" b="0" baseline="0" dirty="0" smtClean="0">
                <a:latin typeface="Arial" panose="020B0604020202020204" pitchFamily="34" charset="0"/>
                <a:cs typeface="Arial" panose="020B0604020202020204" pitchFamily="34" charset="0"/>
              </a:rPr>
              <a:t>FOR:</a:t>
            </a:r>
          </a:p>
          <a:p>
            <a:pPr marL="171450" indent="-171450">
              <a:buFont typeface="Arial" panose="020B0604020202020204" pitchFamily="34" charset="0"/>
              <a:buChar char="•"/>
            </a:pPr>
            <a:r>
              <a:rPr lang="en-US" b="0" baseline="0" dirty="0" smtClean="0">
                <a:latin typeface="Arial" panose="020B0604020202020204" pitchFamily="34" charset="0"/>
                <a:cs typeface="Arial" panose="020B0604020202020204" pitchFamily="34" charset="0"/>
              </a:rPr>
              <a:t>MICHAEL DOURSON: </a:t>
            </a:r>
            <a:r>
              <a:rPr lang="en-US" b="0" baseline="0" dirty="0" smtClean="0">
                <a:latin typeface="Arial" panose="020B0604020202020204" pitchFamily="34" charset="0"/>
                <a:cs typeface="Arial" panose="020B0604020202020204" pitchFamily="34" charset="0"/>
              </a:rPr>
              <a:t>OFFICE OF CHEMICAL SAFETY &amp; POLLUTION </a:t>
            </a:r>
            <a:r>
              <a:rPr lang="en-US" b="0" baseline="0" dirty="0" smtClean="0">
                <a:latin typeface="Arial" panose="020B0604020202020204" pitchFamily="34" charset="0"/>
                <a:cs typeface="Arial" panose="020B0604020202020204" pitchFamily="34" charset="0"/>
              </a:rPr>
              <a:t>PREVENTION (TOSCA)</a:t>
            </a:r>
            <a:endParaRPr lang="en-US" b="0"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baseline="0" dirty="0" smtClean="0">
                <a:latin typeface="Arial" panose="020B0604020202020204" pitchFamily="34" charset="0"/>
                <a:cs typeface="Arial" panose="020B0604020202020204" pitchFamily="34" charset="0"/>
              </a:rPr>
              <a:t>MATTHEW LEOPOLD:  GENERAL COUNSEL</a:t>
            </a:r>
          </a:p>
          <a:p>
            <a:pPr marL="171450" indent="-171450">
              <a:buFont typeface="Arial" panose="020B0604020202020204" pitchFamily="34" charset="0"/>
              <a:buChar char="•"/>
            </a:pPr>
            <a:r>
              <a:rPr lang="en-US" b="0" baseline="0" dirty="0" smtClean="0">
                <a:latin typeface="Arial" panose="020B0604020202020204" pitchFamily="34" charset="0"/>
                <a:cs typeface="Arial" panose="020B0604020202020204" pitchFamily="34" charset="0"/>
              </a:rPr>
              <a:t>DAVID </a:t>
            </a:r>
            <a:r>
              <a:rPr lang="en-US" b="0" baseline="0" dirty="0" smtClean="0">
                <a:latin typeface="Arial" panose="020B0604020202020204" pitchFamily="34" charset="0"/>
                <a:cs typeface="Arial" panose="020B0604020202020204" pitchFamily="34" charset="0"/>
              </a:rPr>
              <a:t>ROSS: </a:t>
            </a:r>
            <a:r>
              <a:rPr lang="en-US" b="0" baseline="0" dirty="0" smtClean="0">
                <a:latin typeface="Arial" panose="020B0604020202020204" pitchFamily="34" charset="0"/>
                <a:cs typeface="Arial" panose="020B0604020202020204" pitchFamily="34" charset="0"/>
              </a:rPr>
              <a:t>WATER</a:t>
            </a:r>
          </a:p>
          <a:p>
            <a:pPr marL="171450" indent="-171450">
              <a:buFont typeface="Arial" panose="020B0604020202020204" pitchFamily="34" charset="0"/>
              <a:buChar char="•"/>
            </a:pPr>
            <a:r>
              <a:rPr lang="en-US" b="0" baseline="0" dirty="0" smtClean="0">
                <a:latin typeface="Arial" panose="020B0604020202020204" pitchFamily="34" charset="0"/>
                <a:cs typeface="Arial" panose="020B0604020202020204" pitchFamily="34" charset="0"/>
              </a:rPr>
              <a:t>WILLIAM WEHRUM: </a:t>
            </a:r>
            <a:r>
              <a:rPr lang="en-US" b="0" baseline="0" dirty="0" smtClean="0">
                <a:latin typeface="Arial" panose="020B0604020202020204" pitchFamily="34" charset="0"/>
                <a:cs typeface="Arial" panose="020B0604020202020204" pitchFamily="34" charset="0"/>
              </a:rPr>
              <a:t>AIR &amp; RADIATION</a:t>
            </a:r>
          </a:p>
          <a:p>
            <a:pPr marL="171450" indent="-171450">
              <a:buFont typeface="Arial" panose="020B0604020202020204" pitchFamily="34" charset="0"/>
              <a:buChar char="•"/>
            </a:pPr>
            <a:r>
              <a:rPr lang="en-US" b="0" baseline="0" dirty="0" smtClean="0">
                <a:latin typeface="Arial" panose="020B0604020202020204" pitchFamily="34" charset="0"/>
                <a:cs typeface="Arial" panose="020B0604020202020204" pitchFamily="34" charset="0"/>
              </a:rPr>
              <a:t>NO HEARING YET FOR DEPUTY ADMIN APPOINTMENT</a:t>
            </a:r>
          </a:p>
          <a:p>
            <a:pPr marL="0" indent="0">
              <a:buFont typeface="Arial" panose="020B0604020202020204" pitchFamily="34" charset="0"/>
              <a:buNone/>
            </a:pPr>
            <a:endParaRPr lang="en-US" b="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0" baseline="0" dirty="0" smtClean="0">
                <a:latin typeface="Arial" panose="020B0604020202020204" pitchFamily="34" charset="0"/>
                <a:cs typeface="Arial" panose="020B0604020202020204" pitchFamily="34" charset="0"/>
              </a:rPr>
              <a:t>ENVIRO RESPONSE:  TILTED IN ONE DIRECTION</a:t>
            </a:r>
          </a:p>
          <a:p>
            <a:pPr marL="171450" indent="-171450">
              <a:buFont typeface="Arial" panose="020B0604020202020204" pitchFamily="34" charset="0"/>
              <a:buChar char="•"/>
            </a:pPr>
            <a:r>
              <a:rPr lang="en-US" b="0" baseline="0" dirty="0" smtClean="0">
                <a:latin typeface="Arial" panose="020B0604020202020204" pitchFamily="34" charset="0"/>
                <a:cs typeface="Arial" panose="020B0604020202020204" pitchFamily="34" charset="0"/>
              </a:rPr>
              <a:t>INDUSTRY HAS SAID THE SAME IN THE PAST</a:t>
            </a:r>
          </a:p>
          <a:p>
            <a:pPr marL="0" indent="0">
              <a:buFont typeface="Arial" panose="020B0604020202020204" pitchFamily="34" charset="0"/>
              <a:buNone/>
            </a:pPr>
            <a:endParaRPr lang="en-US" b="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0" baseline="0" dirty="0" smtClean="0">
                <a:latin typeface="Arial" panose="020B0604020202020204" pitchFamily="34" charset="0"/>
                <a:cs typeface="Arial" panose="020B0604020202020204" pitchFamily="34" charset="0"/>
              </a:rPr>
              <a:t>NO OLEM APPOINTMENT</a:t>
            </a:r>
          </a:p>
          <a:p>
            <a:pPr marL="0" indent="0">
              <a:buFont typeface="Arial" panose="020B0604020202020204" pitchFamily="34" charset="0"/>
              <a:buNone/>
            </a:pPr>
            <a:endParaRPr lang="en-US" b="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0" baseline="0" dirty="0" smtClean="0">
                <a:latin typeface="Arial" panose="020B0604020202020204" pitchFamily="34" charset="0"/>
                <a:cs typeface="Arial" panose="020B0604020202020204" pitchFamily="34" charset="0"/>
              </a:rPr>
              <a:t>SCHEDULE </a:t>
            </a:r>
            <a:r>
              <a:rPr lang="en-US" b="0" baseline="0" dirty="0" smtClean="0">
                <a:latin typeface="Arial" panose="020B0604020202020204" pitchFamily="34" charset="0"/>
                <a:cs typeface="Arial" panose="020B0604020202020204" pitchFamily="34" charset="0"/>
              </a:rPr>
              <a:t>C’S – SEVERAL OF WHOM WERE CONGRESSIONAL STAFFERS – ARE IN PLACE</a:t>
            </a: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ALL </a:t>
            </a:r>
            <a:r>
              <a:rPr lang="en-US" baseline="0" dirty="0" smtClean="0">
                <a:latin typeface="Arial" panose="020B0604020202020204" pitchFamily="34" charset="0"/>
                <a:cs typeface="Arial" panose="020B0604020202020204" pitchFamily="34" charset="0"/>
              </a:rPr>
              <a:t>THE UNFILLED POLITICAL POSITIONS ARE FILLED WITH CAREER STAFF IN ACTING CAPACITY</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&amp; W/POLTICALLY APPOINTED CONSULANTS/MINDERS</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OLEM IS PATRICK DAVIS – RAN TRUMP CAMPAIGN IN </a:t>
            </a:r>
            <a:r>
              <a:rPr lang="en-US" baseline="0" dirty="0" smtClean="0">
                <a:latin typeface="Arial" panose="020B0604020202020204" pitchFamily="34" charset="0"/>
                <a:cs typeface="Arial" panose="020B0604020202020204" pitchFamily="34" charset="0"/>
              </a:rPr>
              <a:t>COLORADO</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NO DIFFERENT THAT PREVIOUS ADMINISTRATIONS:  ALWAYS HAVE POLITICOS</a:t>
            </a:r>
            <a:endParaRPr lang="en-US"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r>
              <a:rPr lang="en-US" u="sng" baseline="0" dirty="0" smtClean="0">
                <a:latin typeface="Arial" panose="020B0604020202020204" pitchFamily="34" charset="0"/>
                <a:cs typeface="Arial" panose="020B0604020202020204" pitchFamily="34" charset="0"/>
              </a:rPr>
              <a:t>WHAT ABOUT CAREER </a:t>
            </a:r>
            <a:r>
              <a:rPr lang="en-US" u="sng" baseline="0" dirty="0" smtClean="0">
                <a:latin typeface="Arial" panose="020B0604020202020204" pitchFamily="34" charset="0"/>
                <a:cs typeface="Arial" panose="020B0604020202020204" pitchFamily="34" charset="0"/>
              </a:rPr>
              <a:t>EMPLOYEES: THE OTHER 99 PERCENT</a:t>
            </a:r>
            <a:r>
              <a:rPr lang="en-US" baseline="0" dirty="0" smtClean="0">
                <a:latin typeface="Arial" panose="020B0604020202020204" pitchFamily="34" charset="0"/>
                <a:cs typeface="Arial" panose="020B0604020202020204" pitchFamily="34" charset="0"/>
              </a:rPr>
              <a:t>?</a:t>
            </a:r>
            <a:endParaRPr lang="en-US" baseline="0" dirty="0" smtClean="0">
              <a:latin typeface="Arial" panose="020B0604020202020204" pitchFamily="34" charset="0"/>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F4324D2-CFF0-0742-94CB-4F2316EF5765}" type="slidenum">
              <a:rPr lang="en-US" smtClean="0"/>
              <a:pPr/>
              <a:t>6</a:t>
            </a:fld>
            <a:endParaRPr lang="en-US"/>
          </a:p>
        </p:txBody>
      </p:sp>
    </p:spTree>
    <p:extLst>
      <p:ext uri="{BB962C8B-B14F-4D97-AF65-F5344CB8AC3E}">
        <p14:creationId xmlns:p14="http://schemas.microsoft.com/office/powerpoint/2010/main" val="650629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Arial" panose="020B0604020202020204" pitchFamily="34" charset="0"/>
                <a:cs typeface="Arial" panose="020B0604020202020204" pitchFamily="34" charset="0"/>
              </a:rPr>
              <a:t>$12 MILLION SET ASIDE FOR BUY-OUTS, EARLY RETIREMENTS &amp; RIFS</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BUY-OUTS &amp; EARLY RETIREMENTS NOT </a:t>
            </a:r>
            <a:r>
              <a:rPr lang="en-US" baseline="0" dirty="0" smtClean="0">
                <a:latin typeface="Arial" panose="020B0604020202020204" pitchFamily="34" charset="0"/>
                <a:cs typeface="Arial" panose="020B0604020202020204" pitchFamily="34" charset="0"/>
              </a:rPr>
              <a:t>WELL </a:t>
            </a:r>
            <a:r>
              <a:rPr lang="en-US" baseline="0" dirty="0" smtClean="0">
                <a:latin typeface="Arial" panose="020B0604020202020204" pitchFamily="34" charset="0"/>
                <a:cs typeface="Arial" panose="020B0604020202020204" pitchFamily="34" charset="0"/>
              </a:rPr>
              <a:t>RECEIVED</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ONLY ABOUT 300 OR 400 HUNDRED OUT OF ANTICIPATED 1000+</a:t>
            </a:r>
            <a:endParaRPr lang="en-US"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RIFS YET TO COME</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NOTE:  THIS IS NOT NEW:</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OBAMA ADMINISTRATION DID ITS OWN SET OF BUY-OUTS &amp; EARLY RETIREMENTS</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r>
              <a:rPr lang="en-US" u="sng" baseline="0" dirty="0" smtClean="0">
                <a:latin typeface="Arial" panose="020B0604020202020204" pitchFamily="34" charset="0"/>
                <a:cs typeface="Arial" panose="020B0604020202020204" pitchFamily="34" charset="0"/>
              </a:rPr>
              <a:t>MONEY TALKS:  LET’S LOOK AT THE </a:t>
            </a:r>
            <a:r>
              <a:rPr lang="en-US" b="1" u="sng" baseline="0" dirty="0" smtClean="0">
                <a:latin typeface="Arial" panose="020B0604020202020204" pitchFamily="34" charset="0"/>
                <a:cs typeface="Arial" panose="020B0604020202020204" pitchFamily="34" charset="0"/>
              </a:rPr>
              <a:t>PROPOSED</a:t>
            </a:r>
            <a:r>
              <a:rPr lang="en-US" u="sng" baseline="0" dirty="0" smtClean="0">
                <a:latin typeface="Arial" panose="020B0604020202020204" pitchFamily="34" charset="0"/>
                <a:cs typeface="Arial" panose="020B0604020202020204" pitchFamily="34" charset="0"/>
              </a:rPr>
              <a:t> BUDGET &amp; SEE WHAT IT SAYS ABOUT PRIORITIES</a:t>
            </a:r>
            <a:endParaRPr lang="en-US" baseline="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F4324D2-CFF0-0742-94CB-4F2316EF5765}" type="slidenum">
              <a:rPr lang="en-US" smtClean="0"/>
              <a:pPr/>
              <a:t>7</a:t>
            </a:fld>
            <a:endParaRPr lang="en-US"/>
          </a:p>
        </p:txBody>
      </p:sp>
    </p:spTree>
    <p:extLst>
      <p:ext uri="{BB962C8B-B14F-4D97-AF65-F5344CB8AC3E}">
        <p14:creationId xmlns:p14="http://schemas.microsoft.com/office/powerpoint/2010/main" val="2160624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i="0" u="none" baseline="0" dirty="0" smtClean="0">
                <a:latin typeface="Arial" panose="020B0604020202020204" pitchFamily="34" charset="0"/>
                <a:cs typeface="Arial" panose="020B0604020202020204" pitchFamily="34" charset="0"/>
              </a:rPr>
              <a:t>PROPOSED</a:t>
            </a:r>
            <a:r>
              <a:rPr lang="en-US" b="1" i="0" baseline="0" dirty="0" smtClean="0">
                <a:latin typeface="Arial" panose="020B0604020202020204" pitchFamily="34" charset="0"/>
                <a:cs typeface="Arial" panose="020B0604020202020204" pitchFamily="34" charset="0"/>
              </a:rPr>
              <a:t> </a:t>
            </a:r>
            <a:r>
              <a:rPr lang="en-US" b="1" i="0" baseline="0" dirty="0" smtClean="0">
                <a:latin typeface="Arial" panose="020B0604020202020204" pitchFamily="34" charset="0"/>
                <a:cs typeface="Arial" panose="020B0604020202020204" pitchFamily="34" charset="0"/>
              </a:rPr>
              <a:t>ADMINISTRATION BUDGET</a:t>
            </a:r>
            <a:r>
              <a:rPr lang="en-US" i="0" baseline="0" dirty="0" smtClean="0">
                <a:latin typeface="Arial" panose="020B0604020202020204" pitchFamily="34" charset="0"/>
                <a:cs typeface="Arial" panose="020B0604020202020204" pitchFamily="34" charset="0"/>
              </a:rPr>
              <a:t> CALLED </a:t>
            </a:r>
            <a:r>
              <a:rPr lang="en-US" i="0" baseline="0" dirty="0" smtClean="0">
                <a:latin typeface="Arial" panose="020B0604020202020204" pitchFamily="34" charset="0"/>
                <a:cs typeface="Arial" panose="020B0604020202020204" pitchFamily="34" charset="0"/>
              </a:rPr>
              <a:t>FOR 31% REDUCTION IN EPA BUDGET &amp; 21% REDUCTION IN WORK FORCE</a:t>
            </a:r>
          </a:p>
          <a:p>
            <a:endParaRPr lang="en-US" i="0" baseline="0" dirty="0" smtClean="0">
              <a:latin typeface="Arial" panose="020B0604020202020204" pitchFamily="34" charset="0"/>
              <a:cs typeface="Arial" panose="020B0604020202020204" pitchFamily="34" charset="0"/>
            </a:endParaRPr>
          </a:p>
          <a:p>
            <a:r>
              <a:rPr lang="en-US" i="0" baseline="0" dirty="0" smtClean="0">
                <a:latin typeface="Arial" panose="020B0604020202020204" pitchFamily="34" charset="0"/>
                <a:cs typeface="Arial" panose="020B0604020202020204" pitchFamily="34" charset="0"/>
              </a:rPr>
              <a:t>WASTE MANAGEMENT </a:t>
            </a:r>
            <a:r>
              <a:rPr lang="en-US" i="0" baseline="0" dirty="0" smtClean="0">
                <a:latin typeface="Arial" panose="020B0604020202020204" pitchFamily="34" charset="0"/>
                <a:cs typeface="Arial" panose="020B0604020202020204" pitchFamily="34" charset="0"/>
              </a:rPr>
              <a:t>REDUCED </a:t>
            </a:r>
            <a:r>
              <a:rPr lang="en-US" i="0" baseline="0" dirty="0" smtClean="0">
                <a:latin typeface="Arial" panose="020B0604020202020204" pitchFamily="34" charset="0"/>
                <a:cs typeface="Arial" panose="020B0604020202020204" pitchFamily="34" charset="0"/>
              </a:rPr>
              <a:t>BY 10%:  </a:t>
            </a:r>
            <a:r>
              <a:rPr lang="en-US" b="1" i="0" baseline="0" dirty="0" smtClean="0">
                <a:latin typeface="Arial" panose="020B0604020202020204" pitchFamily="34" charset="0"/>
                <a:cs typeface="Arial" panose="020B0604020202020204" pitchFamily="34" charset="0"/>
              </a:rPr>
              <a:t>$1.5 MILLION + 120 FTES </a:t>
            </a:r>
          </a:p>
          <a:p>
            <a:pPr marL="171450" indent="-171450">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“PRIORITIZE </a:t>
            </a:r>
            <a:r>
              <a:rPr lang="en-US" i="0" baseline="0" dirty="0" smtClean="0">
                <a:latin typeface="Arial" panose="020B0604020202020204" pitchFamily="34" charset="0"/>
                <a:cs typeface="Arial" panose="020B0604020202020204" pitchFamily="34" charset="0"/>
              </a:rPr>
              <a:t>RESOURCES ON THE FEDERAL PCB CLEANUP &amp; DISPOSAL </a:t>
            </a:r>
            <a:r>
              <a:rPr lang="en-US" i="0" baseline="0" dirty="0" smtClean="0">
                <a:latin typeface="Arial" panose="020B0604020202020204" pitchFamily="34" charset="0"/>
                <a:cs typeface="Arial" panose="020B0604020202020204" pitchFamily="34" charset="0"/>
              </a:rPr>
              <a:t>PROGRAM”</a:t>
            </a:r>
            <a:endParaRPr lang="en-US" i="0"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“SUPPORT </a:t>
            </a:r>
            <a:r>
              <a:rPr lang="en-US" i="0" baseline="0" dirty="0" smtClean="0">
                <a:latin typeface="Arial" panose="020B0604020202020204" pitchFamily="34" charset="0"/>
                <a:cs typeface="Arial" panose="020B0604020202020204" pitchFamily="34" charset="0"/>
              </a:rPr>
              <a:t>STATES &amp; TRIBES IN IMPLEMENTING THEIR OWN </a:t>
            </a:r>
            <a:r>
              <a:rPr lang="en-US" i="0" baseline="0" dirty="0" smtClean="0">
                <a:latin typeface="Arial" panose="020B0604020202020204" pitchFamily="34" charset="0"/>
                <a:cs typeface="Arial" panose="020B0604020202020204" pitchFamily="34" charset="0"/>
              </a:rPr>
              <a:t>PROGRAMS”</a:t>
            </a:r>
            <a:endParaRPr lang="en-US" i="0"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i="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i="0" baseline="0" dirty="0" smtClean="0">
                <a:latin typeface="Arial" panose="020B0604020202020204" pitchFamily="34" charset="0"/>
                <a:cs typeface="Arial" panose="020B0604020202020204" pitchFamily="34" charset="0"/>
              </a:rPr>
              <a:t>WASTE MINIMIZATION &amp; RECYCLING </a:t>
            </a:r>
            <a:r>
              <a:rPr lang="en-US" i="0" baseline="0" dirty="0" smtClean="0">
                <a:latin typeface="Arial" panose="020B0604020202020204" pitchFamily="34" charset="0"/>
                <a:cs typeface="Arial" panose="020B0604020202020204" pitchFamily="34" charset="0"/>
              </a:rPr>
              <a:t>ELIMINATED</a:t>
            </a:r>
            <a:endParaRPr lang="en-US" i="0" baseline="0" dirty="0" smtClean="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latin typeface="Arial" panose="020B0604020202020204" pitchFamily="34" charset="0"/>
                <a:cs typeface="Arial" panose="020B0604020202020204" pitchFamily="34" charset="0"/>
              </a:rPr>
              <a:t>$1.9 MILLION – 51 FTEs – 16 HQ, 35 REGIONS</a:t>
            </a:r>
          </a:p>
          <a:p>
            <a:pPr marL="171450" indent="-171450">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“STATE &amp; LOCAL ENTITIES OR INDUSTRY GROUPS MAY ELECT TO CONTINUE WORK TO REUSE &amp; RECYCLE MATERIALS”</a:t>
            </a:r>
          </a:p>
          <a:p>
            <a:pPr marL="171450" indent="-171450">
              <a:buFont typeface="Arial" panose="020B0604020202020204" pitchFamily="34" charset="0"/>
              <a:buChar char="•"/>
            </a:pPr>
            <a:endParaRPr lang="en-US" i="0" baseline="0" dirty="0" smtClean="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0" baseline="0" dirty="0" smtClean="0">
                <a:latin typeface="Arial" panose="020B0604020202020204" pitchFamily="34" charset="0"/>
                <a:cs typeface="Arial" panose="020B0604020202020204" pitchFamily="34" charset="0"/>
              </a:rPr>
              <a:t>SUPERFUND IS A CORE FUNCTION </a:t>
            </a:r>
            <a:r>
              <a:rPr lang="en-US" i="0" baseline="0" dirty="0" smtClean="0">
                <a:latin typeface="Arial" panose="020B0604020202020204" pitchFamily="34" charset="0"/>
                <a:cs typeface="Arial" panose="020B0604020202020204" pitchFamily="34" charset="0"/>
              </a:rPr>
              <a:t>BUT ITS BUDGET REDUCED</a:t>
            </a:r>
            <a:endParaRPr lang="en-US" i="0" baseline="0" dirty="0" smtClean="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0" baseline="0" dirty="0" smtClean="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0" baseline="0" dirty="0" smtClean="0">
                <a:latin typeface="Arial" panose="020B0604020202020204" pitchFamily="34" charset="0"/>
                <a:cs typeface="Arial" panose="020B0604020202020204" pitchFamily="34" charset="0"/>
              </a:rPr>
              <a:t>ENFORCEMENT </a:t>
            </a:r>
            <a:r>
              <a:rPr lang="en-US" i="0" baseline="0" dirty="0" smtClean="0">
                <a:latin typeface="Arial" panose="020B0604020202020204" pitchFamily="34" charset="0"/>
                <a:cs typeface="Arial" panose="020B0604020202020204" pitchFamily="34" charset="0"/>
              </a:rPr>
              <a:t>CUT </a:t>
            </a:r>
            <a:r>
              <a:rPr lang="en-US" i="0" baseline="0" dirty="0" smtClean="0">
                <a:latin typeface="Arial" panose="020B0604020202020204" pitchFamily="34" charset="0"/>
                <a:cs typeface="Arial" panose="020B0604020202020204" pitchFamily="34" charset="0"/>
              </a:rPr>
              <a:t>W/AN EMPHASIS 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latin typeface="Arial" panose="020B0604020202020204" pitchFamily="34" charset="0"/>
                <a:cs typeface="Arial" panose="020B0604020202020204" pitchFamily="34" charset="0"/>
              </a:rPr>
              <a:t>FOCUSING ON ENFORCEMENT AREAS THAT ARE NOT DELEGATED TO STATES</a:t>
            </a:r>
          </a:p>
          <a:p>
            <a:pPr marL="171450" indent="-171450">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SUPPORTING STATES &amp; TRIBES AS THE PRIMARY ENFORCERS OF ENVIRONMENTAL LAWS</a:t>
            </a:r>
          </a:p>
          <a:p>
            <a:pPr marL="171450" indent="-171450">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&amp; PROVIDING NATIONAL CONSISTENCY</a:t>
            </a:r>
          </a:p>
          <a:p>
            <a:pPr marL="0" indent="0">
              <a:buFont typeface="Arial" panose="020B0604020202020204" pitchFamily="34" charset="0"/>
              <a:buNone/>
            </a:pPr>
            <a:endParaRPr lang="en-US" i="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i="0" baseline="0" dirty="0" smtClean="0">
                <a:latin typeface="Arial" panose="020B0604020202020204" pitchFamily="34" charset="0"/>
                <a:cs typeface="Arial" panose="020B0604020202020204" pitchFamily="34" charset="0"/>
              </a:rPr>
              <a:t>NOTE</a:t>
            </a:r>
            <a:r>
              <a:rPr lang="en-US" b="0" i="0" baseline="0" dirty="0" smtClean="0">
                <a:latin typeface="Arial" panose="020B0604020202020204" pitchFamily="34" charset="0"/>
                <a:cs typeface="Arial" panose="020B0604020202020204" pitchFamily="34" charset="0"/>
              </a:rPr>
              <a:t>:  EPA’S BUDGET DECLINED UNDER OBAMA</a:t>
            </a:r>
          </a:p>
          <a:p>
            <a:pPr marL="171450" indent="-171450">
              <a:buFont typeface="Arial" panose="020B0604020202020204" pitchFamily="34" charset="0"/>
              <a:buChar char="•"/>
            </a:pPr>
            <a:r>
              <a:rPr lang="en-US" b="0" i="0" baseline="0" dirty="0" smtClean="0">
                <a:latin typeface="Arial" panose="020B0604020202020204" pitchFamily="34" charset="0"/>
                <a:cs typeface="Arial" panose="020B0604020202020204" pitchFamily="34" charset="0"/>
              </a:rPr>
              <a:t>FLAT IN REAL DOLLARS SINCE 1990</a:t>
            </a:r>
          </a:p>
          <a:p>
            <a:pPr marL="0" indent="0">
              <a:buFont typeface="Arial" panose="020B0604020202020204" pitchFamily="34" charset="0"/>
              <a:buNone/>
            </a:pPr>
            <a:endParaRPr lang="en-US" b="1" i="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i="0" baseline="0" dirty="0" smtClean="0">
                <a:latin typeface="Arial" panose="020B0604020202020204" pitchFamily="34" charset="0"/>
                <a:cs typeface="Arial" panose="020B0604020202020204" pitchFamily="34" charset="0"/>
              </a:rPr>
              <a:t>ADMINISTRATION PROPOSES</a:t>
            </a:r>
          </a:p>
          <a:p>
            <a:pPr marL="171450" indent="-171450">
              <a:buFont typeface="Arial" panose="020B0604020202020204" pitchFamily="34" charset="0"/>
              <a:buChar char="•"/>
            </a:pPr>
            <a:r>
              <a:rPr lang="en-US" b="1" i="0" baseline="0" dirty="0" smtClean="0">
                <a:latin typeface="Arial" panose="020B0604020202020204" pitchFamily="34" charset="0"/>
                <a:cs typeface="Arial" panose="020B0604020202020204" pitchFamily="34" charset="0"/>
              </a:rPr>
              <a:t>CONGRESS DISPOSES</a:t>
            </a:r>
          </a:p>
          <a:p>
            <a:pPr marL="171450" indent="-171450">
              <a:buFont typeface="Arial" panose="020B0604020202020204" pitchFamily="34" charset="0"/>
              <a:buChar char="•"/>
            </a:pPr>
            <a:endParaRPr lang="en-US" i="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i="0" u="sng" baseline="0" dirty="0" smtClean="0">
                <a:latin typeface="Arial" panose="020B0604020202020204" pitchFamily="34" charset="0"/>
                <a:cs typeface="Arial" panose="020B0604020202020204" pitchFamily="34" charset="0"/>
              </a:rPr>
              <a:t>WHAT HAS CONGRESS DONE</a:t>
            </a:r>
            <a:r>
              <a:rPr lang="en-US" i="0" u="none" baseline="0" dirty="0" smtClean="0">
                <a:latin typeface="Arial" panose="020B0604020202020204" pitchFamily="34" charset="0"/>
                <a:cs typeface="Arial" panose="020B0604020202020204" pitchFamily="34" charset="0"/>
              </a:rPr>
              <a:t>?</a:t>
            </a:r>
            <a:endParaRPr lang="en-US" i="0" u="sng"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4324D2-CFF0-0742-94CB-4F2316EF5765}" type="slidenum">
              <a:rPr lang="en-US" smtClean="0"/>
              <a:pPr/>
              <a:t>8</a:t>
            </a:fld>
            <a:endParaRPr lang="en-US"/>
          </a:p>
        </p:txBody>
      </p:sp>
    </p:spTree>
    <p:extLst>
      <p:ext uri="{BB962C8B-B14F-4D97-AF65-F5344CB8AC3E}">
        <p14:creationId xmlns:p14="http://schemas.microsoft.com/office/powerpoint/2010/main" val="2042720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0" baseline="0" dirty="0" smtClean="0">
                <a:latin typeface="Arial" panose="020B0604020202020204" pitchFamily="34" charset="0"/>
                <a:cs typeface="Arial" panose="020B0604020202020204" pitchFamily="34" charset="0"/>
              </a:rPr>
              <a:t>HOUSE REDUCED EPA BUDGET BY ONLY $545 MILLION</a:t>
            </a:r>
            <a:endParaRPr lang="en-US" i="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i="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i="0" baseline="0" dirty="0" smtClean="0">
                <a:latin typeface="Arial" panose="020B0604020202020204" pitchFamily="34" charset="0"/>
                <a:cs typeface="Arial" panose="020B0604020202020204" pitchFamily="34" charset="0"/>
              </a:rPr>
              <a:t>HOUSE </a:t>
            </a:r>
            <a:r>
              <a:rPr lang="en-US" i="0" baseline="0" dirty="0" smtClean="0">
                <a:latin typeface="Arial" panose="020B0604020202020204" pitchFamily="34" charset="0"/>
                <a:cs typeface="Arial" panose="020B0604020202020204" pitchFamily="34" charset="0"/>
              </a:rPr>
              <a:t>APPROPRIATIONS COMMITTEE REJECTED SLASHES TO SOLID WASTE BUDGET</a:t>
            </a:r>
          </a:p>
          <a:p>
            <a:pPr marL="171450" indent="-171450">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COMMITTEE </a:t>
            </a:r>
            <a:r>
              <a:rPr lang="en-US" i="0" baseline="0" dirty="0" smtClean="0">
                <a:latin typeface="Arial" panose="020B0604020202020204" pitchFamily="34" charset="0"/>
                <a:cs typeface="Arial" panose="020B0604020202020204" pitchFamily="34" charset="0"/>
              </a:rPr>
              <a:t>CHAIR IS FROM NEW JERSEY</a:t>
            </a:r>
          </a:p>
          <a:p>
            <a:pPr marL="171450" indent="-171450">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A STATE WITH ITS FAIR SHARE OF SUPERFUND SITES</a:t>
            </a:r>
          </a:p>
          <a:p>
            <a:pPr marL="171450" indent="-171450">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ONE OF THE STRONGEST STATEWIDE RECYCLING PROGRAMS IN THE COUNTRY</a:t>
            </a:r>
          </a:p>
          <a:p>
            <a:pPr marL="171450" indent="-171450">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LOCAL PRESSURE TO PRESERVE FUNDING FOR WASTE &amp; RECYCLING (&amp; SUPERFUND)</a:t>
            </a:r>
          </a:p>
          <a:p>
            <a:pPr marL="171450" indent="-171450">
              <a:buFont typeface="Arial" panose="020B0604020202020204" pitchFamily="34" charset="0"/>
              <a:buChar char="•"/>
            </a:pPr>
            <a:endParaRPr lang="en-US" i="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i="0" baseline="0" dirty="0" smtClean="0">
                <a:latin typeface="Arial" panose="020B0604020202020204" pitchFamily="34" charset="0"/>
                <a:cs typeface="Arial" panose="020B0604020202020204" pitchFamily="34" charset="0"/>
              </a:rPr>
              <a:t>STILL NO FINAL BUDGET</a:t>
            </a:r>
          </a:p>
          <a:p>
            <a:pPr marL="171450" indent="-171450">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PUTTING ON MY CUBS T-SHIRT I REFUSE TO GUESS WHEN!</a:t>
            </a:r>
          </a:p>
          <a:p>
            <a:endParaRPr lang="en-US" u="sng" baseline="0" dirty="0" smtClean="0">
              <a:latin typeface="Arial" panose="020B0604020202020204" pitchFamily="34" charset="0"/>
              <a:cs typeface="Arial" panose="020B0604020202020204" pitchFamily="34" charset="0"/>
            </a:endParaRPr>
          </a:p>
          <a:p>
            <a:r>
              <a:rPr lang="en-US" b="1" u="none" baseline="0" dirty="0" smtClean="0">
                <a:latin typeface="Arial" panose="020B0604020202020204" pitchFamily="34" charset="0"/>
                <a:cs typeface="Arial" panose="020B0604020202020204" pitchFamily="34" charset="0"/>
              </a:rPr>
              <a:t>NOTE:  </a:t>
            </a:r>
            <a:r>
              <a:rPr lang="en-US" b="0" u="none" baseline="0" dirty="0" smtClean="0">
                <a:latin typeface="Arial" panose="020B0604020202020204" pitchFamily="34" charset="0"/>
                <a:cs typeface="Arial" panose="020B0604020202020204" pitchFamily="34" charset="0"/>
              </a:rPr>
              <a:t>THIS IS EPA’S SIXTH CHANGE OF ADMINISTRATIONS SINCE ITS CREATION</a:t>
            </a:r>
          </a:p>
          <a:p>
            <a:endParaRPr lang="en-US" b="1" u="none" baseline="0" dirty="0" smtClean="0">
              <a:latin typeface="Arial" panose="020B0604020202020204" pitchFamily="34" charset="0"/>
              <a:cs typeface="Arial" panose="020B0604020202020204" pitchFamily="34" charset="0"/>
            </a:endParaRPr>
          </a:p>
          <a:p>
            <a:r>
              <a:rPr lang="en-US" u="none" baseline="0" dirty="0" smtClean="0">
                <a:latin typeface="Arial" panose="020B0604020202020204" pitchFamily="34" charset="0"/>
                <a:cs typeface="Arial" panose="020B0604020202020204" pitchFamily="34" charset="0"/>
              </a:rPr>
              <a:t>THE REAL CRUNCH WILL COME WITH THE NEW BUDGET</a:t>
            </a:r>
          </a:p>
          <a:p>
            <a:pPr marL="171450" indent="-171450">
              <a:buFont typeface="Arial" panose="020B0604020202020204" pitchFamily="34" charset="0"/>
              <a:buChar char="•"/>
            </a:pPr>
            <a:r>
              <a:rPr lang="en-US" u="none" baseline="0" dirty="0" smtClean="0">
                <a:latin typeface="Arial" panose="020B0604020202020204" pitchFamily="34" charset="0"/>
                <a:cs typeface="Arial" panose="020B0604020202020204" pitchFamily="34" charset="0"/>
              </a:rPr>
              <a:t>CURRENTLY EPA IS STILL OPERATING ON ITS LAST BUDGET</a:t>
            </a:r>
          </a:p>
          <a:p>
            <a:endParaRPr lang="en-US" b="1" u="none" baseline="0" dirty="0" smtClean="0">
              <a:latin typeface="Arial" panose="020B0604020202020204" pitchFamily="34" charset="0"/>
              <a:cs typeface="Arial" panose="020B0604020202020204" pitchFamily="34" charset="0"/>
            </a:endParaRPr>
          </a:p>
          <a:p>
            <a:r>
              <a:rPr lang="en-US" u="sng" baseline="0" dirty="0" smtClean="0">
                <a:latin typeface="Arial" panose="020B0604020202020204" pitchFamily="34" charset="0"/>
                <a:cs typeface="Arial" panose="020B0604020202020204" pitchFamily="34" charset="0"/>
              </a:rPr>
              <a:t>BUT THINK </a:t>
            </a:r>
            <a:r>
              <a:rPr lang="en-US" u="sng" baseline="0" dirty="0" smtClean="0">
                <a:latin typeface="Arial" panose="020B0604020202020204" pitchFamily="34" charset="0"/>
                <a:cs typeface="Arial" panose="020B0604020202020204" pitchFamily="34" charset="0"/>
              </a:rPr>
              <a:t>ABOUT THIS </a:t>
            </a:r>
            <a:r>
              <a:rPr lang="en-US" u="sng" baseline="0" dirty="0" smtClean="0">
                <a:latin typeface="Arial" panose="020B0604020202020204" pitchFamily="34" charset="0"/>
                <a:cs typeface="Arial" panose="020B0604020202020204" pitchFamily="34" charset="0"/>
              </a:rPr>
              <a:t>FOR A MOMENT</a:t>
            </a:r>
            <a:endParaRPr lang="en-US"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F4324D2-CFF0-0742-94CB-4F2316EF5765}" type="slidenum">
              <a:rPr lang="en-US" smtClean="0"/>
              <a:pPr/>
              <a:t>9</a:t>
            </a:fld>
            <a:endParaRPr lang="en-US"/>
          </a:p>
        </p:txBody>
      </p:sp>
    </p:spTree>
    <p:extLst>
      <p:ext uri="{BB962C8B-B14F-4D97-AF65-F5344CB8AC3E}">
        <p14:creationId xmlns:p14="http://schemas.microsoft.com/office/powerpoint/2010/main" val="3365776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BA40888-AD99-324C-92E1-71D4CCC6A1E0}" type="datetime1">
              <a:rPr lang="en-US"/>
              <a:pPr>
                <a:defRPr/>
              </a:pPr>
              <a:t>9/20/2017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CEDE15-ED86-DB40-B02A-C167EFE61EB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912E1A-C011-504A-AD91-36BDC73E3075}" type="datetime1">
              <a:rPr lang="en-US"/>
              <a:pPr>
                <a:defRPr/>
              </a:pPr>
              <a:t>9/20/2017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FDAC8F-1C8B-0F48-B5BB-5EF9581B93A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E6D5DB-2B6F-C84D-A68C-F20C9986A264}" type="datetime1">
              <a:rPr lang="en-US"/>
              <a:pPr>
                <a:defRPr/>
              </a:pPr>
              <a:t>9/20/2017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05B62C-19F6-8B45-A165-EE769818E00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50F14B-8D9D-464D-A5E8-5BEF9C1783FF}" type="datetime1">
              <a:rPr lang="en-US"/>
              <a:pPr>
                <a:defRPr/>
              </a:pPr>
              <a:t>9/20/2017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8B2F9A-DAB7-3241-BC41-4620C448FCC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BB2BFCC-A745-3647-A223-3E6EFC101DAB}" type="datetime1">
              <a:rPr lang="en-US"/>
              <a:pPr>
                <a:defRPr/>
              </a:pPr>
              <a:t>9/20/2017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0907BA-9011-7F4D-8FDC-1390D285A0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CECFE71-F8F4-3240-863B-19EE15F53B9E}" type="datetime1">
              <a:rPr lang="en-US"/>
              <a:pPr>
                <a:defRPr/>
              </a:pPr>
              <a:t>9/20/2017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09968D-1CA9-2347-9999-422B6A46554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AD48B6D-A1A1-3F4C-8465-D4A9FE9FA480}" type="datetime1">
              <a:rPr lang="en-US"/>
              <a:pPr>
                <a:defRPr/>
              </a:pPr>
              <a:t>9/20/2017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8599AE1-7025-8949-AB37-051C3A260A3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0B4A1A2-8299-3242-98B0-A9BA8C1D7878}" type="datetime1">
              <a:rPr lang="en-US"/>
              <a:pPr>
                <a:defRPr/>
              </a:pPr>
              <a:t>9/20/2017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D948C42-E0FD-E441-8E72-4C0624FA559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FCE0C61-06B0-B044-97D1-C260C73385FD}" type="datetime1">
              <a:rPr lang="en-US"/>
              <a:pPr>
                <a:defRPr/>
              </a:pPr>
              <a:t>9/20/2017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2711870-7F8A-0B4A-B93A-3F022956B0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AFA795-CF08-B042-B3C8-3610E348C818}" type="datetime1">
              <a:rPr lang="en-US"/>
              <a:pPr>
                <a:defRPr/>
              </a:pPr>
              <a:t>9/20/2017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A334FD-F44C-4C48-84CA-721702DEAAE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6881430-E7D9-D24B-9D1A-0500624391AE}" type="datetime1">
              <a:rPr lang="en-US"/>
              <a:pPr>
                <a:defRPr/>
              </a:pPr>
              <a:t>9/20/2017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2A5AA0-1F5C-0041-9A48-766E7BEFFD0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3" descr="NWRA_PPT_background_05_TEXT_GR.jpg"/>
          <p:cNvPicPr>
            <a:picLocks noChangeAspect="1"/>
          </p:cNvPicPr>
          <p:nvPr userDrawn="1"/>
        </p:nvPicPr>
        <p:blipFill>
          <a:blip r:embed="rId13"/>
          <a:srcRect/>
          <a:stretch>
            <a:fillRect/>
          </a:stretch>
        </p:blipFill>
        <p:spPr bwMode="auto">
          <a:xfrm>
            <a:off x="-12829" y="0"/>
            <a:ext cx="9217025" cy="6913563"/>
          </a:xfrm>
          <a:prstGeom prst="rect">
            <a:avLst/>
          </a:prstGeom>
          <a:noFill/>
          <a:ln w="9525">
            <a:noFill/>
            <a:miter lim="800000"/>
            <a:headEnd/>
            <a:tailEnd/>
          </a:ln>
        </p:spPr>
      </p:pic>
      <p:sp>
        <p:nvSpPr>
          <p:cNvPr id="1026" name="Title Placeholder 1"/>
          <p:cNvSpPr>
            <a:spLocks noGrp="1"/>
          </p:cNvSpPr>
          <p:nvPr>
            <p:ph type="title"/>
          </p:nvPr>
        </p:nvSpPr>
        <p:spPr bwMode="auto">
          <a:xfrm>
            <a:off x="444371" y="0"/>
            <a:ext cx="7253139" cy="1192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599"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FFC5A832-DAD8-C246-9299-830865EC24AE}" type="datetime1">
              <a:rPr lang="en-US"/>
              <a:pPr>
                <a:defRPr/>
              </a:pPr>
              <a:t>9/20/2017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0AABB25E-1378-454C-8AF3-483F17B075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fontAlgn="base">
        <a:spcBef>
          <a:spcPct val="0"/>
        </a:spcBef>
        <a:spcAft>
          <a:spcPct val="0"/>
        </a:spcAft>
        <a:defRPr sz="4000" kern="1200">
          <a:solidFill>
            <a:schemeClr val="bg1"/>
          </a:solidFill>
          <a:effectLst>
            <a:outerShdw blurRad="50800" dist="12700" dir="2700000">
              <a:srgbClr val="000000">
                <a:alpha val="43000"/>
              </a:srgbClr>
            </a:outerShdw>
          </a:effectLst>
          <a:latin typeface="Arial"/>
          <a:ea typeface="ＭＳ Ｐゴシック" charset="-128"/>
          <a:cs typeface="Arial"/>
        </a:defRPr>
      </a:lvl1pPr>
      <a:lvl2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rgbClr val="FFFFFF"/>
          </a:solidFill>
          <a:effectLst>
            <a:outerShdw blurRad="50800" dist="25400" dir="2700000">
              <a:srgbClr val="000000">
                <a:alpha val="43000"/>
              </a:srgbClr>
            </a:outerShdw>
          </a:effectLst>
          <a:latin typeface="Arial"/>
          <a:ea typeface="ＭＳ Ｐゴシック" charset="-128"/>
          <a:cs typeface="Arial"/>
        </a:defRPr>
      </a:lvl1pPr>
      <a:lvl2pPr marL="742950" indent="-285750" algn="l" defTabSz="457200" rtl="0" fontAlgn="base">
        <a:spcBef>
          <a:spcPct val="20000"/>
        </a:spcBef>
        <a:spcAft>
          <a:spcPct val="0"/>
        </a:spcAft>
        <a:buFont typeface="Arial" charset="0"/>
        <a:buChar char="–"/>
        <a:defRPr sz="2800" kern="1200">
          <a:solidFill>
            <a:srgbClr val="FFFFFF"/>
          </a:solidFill>
          <a:effectLst>
            <a:outerShdw blurRad="50800" dist="25400" dir="2700000">
              <a:srgbClr val="000000">
                <a:alpha val="43000"/>
              </a:srgbClr>
            </a:outerShdw>
          </a:effectLst>
          <a:latin typeface="Arial"/>
          <a:ea typeface="ＭＳ Ｐゴシック" charset="-128"/>
          <a:cs typeface="Arial"/>
        </a:defRPr>
      </a:lvl2pPr>
      <a:lvl3pPr marL="1143000" indent="-228600" algn="l" defTabSz="457200" rtl="0" fontAlgn="base">
        <a:spcBef>
          <a:spcPct val="20000"/>
        </a:spcBef>
        <a:spcAft>
          <a:spcPct val="0"/>
        </a:spcAft>
        <a:buFont typeface="Arial" charset="0"/>
        <a:buChar char="•"/>
        <a:defRPr sz="2400" kern="1200">
          <a:solidFill>
            <a:srgbClr val="FFFFFF"/>
          </a:solidFill>
          <a:effectLst>
            <a:outerShdw blurRad="50800" dist="25400" dir="2700000">
              <a:srgbClr val="000000">
                <a:alpha val="43000"/>
              </a:srgbClr>
            </a:outerShdw>
          </a:effectLst>
          <a:latin typeface="Arial"/>
          <a:ea typeface="ＭＳ Ｐゴシック" charset="-128"/>
          <a:cs typeface="Arial"/>
        </a:defRPr>
      </a:lvl3pPr>
      <a:lvl4pPr marL="1600200" indent="-228600" algn="l" defTabSz="457200" rtl="0" fontAlgn="base">
        <a:spcBef>
          <a:spcPct val="20000"/>
        </a:spcBef>
        <a:spcAft>
          <a:spcPct val="0"/>
        </a:spcAft>
        <a:buFont typeface="Arial" charset="0"/>
        <a:buChar char="–"/>
        <a:defRPr sz="2000" kern="1200">
          <a:solidFill>
            <a:srgbClr val="FFFFFF"/>
          </a:solidFill>
          <a:effectLst>
            <a:outerShdw blurRad="50800" dist="25400" dir="2700000">
              <a:srgbClr val="000000">
                <a:alpha val="43000"/>
              </a:srgbClr>
            </a:outerShdw>
          </a:effectLst>
          <a:latin typeface="Arial"/>
          <a:ea typeface="ＭＳ Ｐゴシック" charset="-128"/>
          <a:cs typeface="Arial"/>
        </a:defRPr>
      </a:lvl4pPr>
      <a:lvl5pPr marL="2057400" indent="-228600" algn="l" defTabSz="457200" rtl="0" fontAlgn="base">
        <a:spcBef>
          <a:spcPct val="20000"/>
        </a:spcBef>
        <a:spcAft>
          <a:spcPct val="0"/>
        </a:spcAft>
        <a:buFont typeface="Arial" charset="0"/>
        <a:buChar char="»"/>
        <a:defRPr sz="2000" kern="1200">
          <a:solidFill>
            <a:srgbClr val="FFFFFF"/>
          </a:solidFill>
          <a:effectLst>
            <a:outerShdw blurRad="50800" dist="25400" dir="2700000">
              <a:srgbClr val="000000">
                <a:alpha val="43000"/>
              </a:srgbClr>
            </a:outerShdw>
          </a:effectLst>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19january2017snapshot.epa.gov/climatechange_.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NWRA_PPT_background_01_SHOW.jpg"/>
          <p:cNvPicPr>
            <a:picLocks noChangeAspect="1"/>
          </p:cNvPicPr>
          <p:nvPr/>
        </p:nvPicPr>
        <p:blipFill>
          <a:blip r:embed="rId3"/>
          <a:srcRect/>
          <a:stretch>
            <a:fillRect/>
          </a:stretch>
        </p:blipFill>
        <p:spPr bwMode="auto">
          <a:xfrm>
            <a:off x="-9525" y="-373063"/>
            <a:ext cx="9169400" cy="7315201"/>
          </a:xfrm>
          <a:prstGeom prst="rect">
            <a:avLst/>
          </a:prstGeom>
          <a:noFill/>
          <a:ln w="9525">
            <a:noFill/>
            <a:miter lim="800000"/>
            <a:headEnd/>
            <a:tailEnd/>
          </a:ln>
        </p:spPr>
      </p:pic>
      <p:sp>
        <p:nvSpPr>
          <p:cNvPr id="13315" name="Title 1"/>
          <p:cNvSpPr>
            <a:spLocks noGrp="1"/>
          </p:cNvSpPr>
          <p:nvPr>
            <p:ph type="ctrTitle"/>
          </p:nvPr>
        </p:nvSpPr>
        <p:spPr>
          <a:xfrm>
            <a:off x="685800" y="4175125"/>
            <a:ext cx="7772400" cy="1597878"/>
          </a:xfrm>
        </p:spPr>
        <p:txBody>
          <a:bodyPr/>
          <a:lstStyle/>
          <a:p>
            <a:pPr algn="ctr"/>
            <a:r>
              <a:rPr lang="en-US" dirty="0" smtClean="0">
                <a:latin typeface="Arial" charset="0"/>
                <a:ea typeface="Arial" charset="0"/>
                <a:cs typeface="Arial" charset="0"/>
              </a:rPr>
              <a:t>ARKANSAS RECYCLING COALITION</a:t>
            </a:r>
            <a:endParaRPr lang="en-US" sz="2800" dirty="0" smtClean="0">
              <a:solidFill>
                <a:schemeClr val="bg1"/>
              </a:solidFill>
              <a:latin typeface="Arial" charset="0"/>
              <a:ea typeface="Arial" charset="0"/>
              <a:cs typeface="Arial" charset="0"/>
            </a:endParaRPr>
          </a:p>
        </p:txBody>
      </p:sp>
      <p:sp>
        <p:nvSpPr>
          <p:cNvPr id="3" name="Subtitle 2"/>
          <p:cNvSpPr>
            <a:spLocks noGrp="1"/>
          </p:cNvSpPr>
          <p:nvPr>
            <p:ph type="subTitle" idx="1"/>
          </p:nvPr>
        </p:nvSpPr>
        <p:spPr>
          <a:xfrm rot="10800000" flipV="1">
            <a:off x="1371600" y="5882185"/>
            <a:ext cx="6400800" cy="682388"/>
          </a:xfrm>
        </p:spPr>
        <p:txBody>
          <a:bodyPr rtlCol="0">
            <a:normAutofit/>
          </a:bodyPr>
          <a:lstStyle/>
          <a:p>
            <a:pPr fontAlgn="auto">
              <a:spcAft>
                <a:spcPts val="0"/>
              </a:spcAft>
              <a:buFont typeface="Arial"/>
              <a:buNone/>
              <a:defRPr/>
            </a:pPr>
            <a:r>
              <a:rPr lang="en-US" sz="2800" dirty="0" smtClean="0">
                <a:solidFill>
                  <a:schemeClr val="bg1"/>
                </a:solidFill>
                <a:ea typeface="+mn-ea"/>
              </a:rPr>
              <a:t>SEPTEMBER 19, 2017</a:t>
            </a:r>
            <a:endParaRPr lang="en-US" sz="2800" dirty="0">
              <a:solidFill>
                <a:schemeClr val="bg1"/>
              </a:solidFill>
              <a:latin typeface="Arial"/>
              <a:ea typeface="+mn-ea"/>
              <a:cs typeface="Arial"/>
            </a:endParaRPr>
          </a:p>
        </p:txBody>
      </p:sp>
      <p:cxnSp>
        <p:nvCxnSpPr>
          <p:cNvPr id="6" name="Straight Connector 5"/>
          <p:cNvCxnSpPr/>
          <p:nvPr/>
        </p:nvCxnSpPr>
        <p:spPr>
          <a:xfrm>
            <a:off x="685800" y="4050871"/>
            <a:ext cx="7772400" cy="0"/>
          </a:xfrm>
          <a:prstGeom prst="line">
            <a:avLst/>
          </a:prstGeom>
          <a:ln/>
        </p:spPr>
        <p:style>
          <a:lnRef idx="2">
            <a:schemeClr val="accent6"/>
          </a:lnRef>
          <a:fillRef idx="0">
            <a:schemeClr val="accent6"/>
          </a:fillRef>
          <a:effectRef idx="1">
            <a:schemeClr val="accent6"/>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&amp; RECYCLING LAWS: NATIONAL</a:t>
            </a:r>
            <a:endParaRPr lang="en-US" dirty="0"/>
          </a:p>
        </p:txBody>
      </p:sp>
      <p:sp>
        <p:nvSpPr>
          <p:cNvPr id="3" name="Content Placeholder 2"/>
          <p:cNvSpPr>
            <a:spLocks noGrp="1"/>
          </p:cNvSpPr>
          <p:nvPr>
            <p:ph idx="1"/>
          </p:nvPr>
        </p:nvSpPr>
        <p:spPr/>
        <p:txBody>
          <a:bodyPr/>
          <a:lstStyle/>
          <a:p>
            <a:r>
              <a:rPr lang="en-US" dirty="0" smtClean="0"/>
              <a:t>Resource Conservation and Recovery Act (</a:t>
            </a:r>
            <a:r>
              <a:rPr lang="en-US" dirty="0" err="1" smtClean="0"/>
              <a:t>RCRA</a:t>
            </a:r>
            <a:r>
              <a:rPr lang="en-US" dirty="0" smtClean="0"/>
              <a:t>)</a:t>
            </a:r>
          </a:p>
          <a:p>
            <a:r>
              <a:rPr lang="en-US" dirty="0" smtClean="0"/>
              <a:t>Barely mentions recycling</a:t>
            </a:r>
          </a:p>
          <a:p>
            <a:r>
              <a:rPr lang="en-US" dirty="0" smtClean="0"/>
              <a:t>State not federal responsibility </a:t>
            </a:r>
            <a:endParaRPr lang="en-US" dirty="0"/>
          </a:p>
        </p:txBody>
      </p:sp>
    </p:spTree>
    <p:extLst>
      <p:ext uri="{BB962C8B-B14F-4D97-AF65-F5344CB8AC3E}">
        <p14:creationId xmlns:p14="http://schemas.microsoft.com/office/powerpoint/2010/main" val="2465571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EPA ISSUES</a:t>
            </a:r>
            <a:endParaRPr lang="en-US" dirty="0"/>
          </a:p>
        </p:txBody>
      </p:sp>
      <p:sp>
        <p:nvSpPr>
          <p:cNvPr id="3" name="Content Placeholder 2"/>
          <p:cNvSpPr>
            <a:spLocks noGrp="1"/>
          </p:cNvSpPr>
          <p:nvPr>
            <p:ph idx="1"/>
          </p:nvPr>
        </p:nvSpPr>
        <p:spPr/>
        <p:txBody>
          <a:bodyPr/>
          <a:lstStyle/>
          <a:p>
            <a:r>
              <a:rPr lang="en-US" dirty="0" smtClean="0"/>
              <a:t>Enforcement </a:t>
            </a:r>
            <a:r>
              <a:rPr lang="en-US" dirty="0"/>
              <a:t>policy</a:t>
            </a:r>
          </a:p>
          <a:p>
            <a:r>
              <a:rPr lang="en-US" dirty="0"/>
              <a:t>Deregulation</a:t>
            </a:r>
            <a:r>
              <a:rPr lang="en-US" dirty="0" smtClean="0"/>
              <a:t>?</a:t>
            </a:r>
          </a:p>
          <a:p>
            <a:r>
              <a:rPr lang="en-US" dirty="0" smtClean="0"/>
              <a:t>Landfill gas</a:t>
            </a:r>
          </a:p>
          <a:p>
            <a:r>
              <a:rPr lang="en-US" dirty="0" smtClean="0"/>
              <a:t>Greenhouse gas inventory</a:t>
            </a:r>
          </a:p>
          <a:p>
            <a:r>
              <a:rPr lang="en-US" dirty="0" smtClean="0"/>
              <a:t>WARM model</a:t>
            </a:r>
          </a:p>
          <a:p>
            <a:r>
              <a:rPr lang="en-US" dirty="0" smtClean="0"/>
              <a:t>MSW data</a:t>
            </a:r>
            <a:endParaRPr lang="en-US" dirty="0"/>
          </a:p>
          <a:p>
            <a:endParaRPr lang="en-US" dirty="0"/>
          </a:p>
        </p:txBody>
      </p:sp>
    </p:spTree>
    <p:extLst>
      <p:ext uri="{BB962C8B-B14F-4D97-AF65-F5344CB8AC3E}">
        <p14:creationId xmlns:p14="http://schemas.microsoft.com/office/powerpoint/2010/main" val="1909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PRIORITIES</a:t>
            </a:r>
            <a:endParaRPr lang="en-US" dirty="0"/>
          </a:p>
        </p:txBody>
      </p:sp>
      <p:sp>
        <p:nvSpPr>
          <p:cNvPr id="3" name="Content Placeholder 2"/>
          <p:cNvSpPr>
            <a:spLocks noGrp="1"/>
          </p:cNvSpPr>
          <p:nvPr>
            <p:ph idx="1"/>
          </p:nvPr>
        </p:nvSpPr>
        <p:spPr/>
        <p:txBody>
          <a:bodyPr/>
          <a:lstStyle/>
          <a:p>
            <a:r>
              <a:rPr lang="en-US" dirty="0" smtClean="0"/>
              <a:t>Infrastructure spending</a:t>
            </a:r>
          </a:p>
          <a:p>
            <a:r>
              <a:rPr lang="en-US" dirty="0" smtClean="0"/>
              <a:t>Job training</a:t>
            </a:r>
          </a:p>
          <a:p>
            <a:r>
              <a:rPr lang="en-US" dirty="0" smtClean="0"/>
              <a:t>Tax </a:t>
            </a:r>
            <a:r>
              <a:rPr lang="en-US" dirty="0" smtClean="0"/>
              <a:t>reform/tax credits for CNG &amp; landfill </a:t>
            </a:r>
            <a:r>
              <a:rPr lang="en-US" dirty="0" smtClean="0"/>
              <a:t>gas</a:t>
            </a:r>
          </a:p>
          <a:p>
            <a:r>
              <a:rPr lang="en-US" dirty="0" smtClean="0"/>
              <a:t>Causation</a:t>
            </a:r>
            <a:endParaRPr lang="en-US" dirty="0"/>
          </a:p>
        </p:txBody>
      </p:sp>
    </p:spTree>
    <p:extLst>
      <p:ext uri="{BB962C8B-B14F-4D97-AF65-F5344CB8AC3E}">
        <p14:creationId xmlns:p14="http://schemas.microsoft.com/office/powerpoint/2010/main" val="455426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SWORD</a:t>
            </a:r>
            <a:endParaRPr lang="en-US" dirty="0"/>
          </a:p>
        </p:txBody>
      </p:sp>
      <p:sp>
        <p:nvSpPr>
          <p:cNvPr id="3" name="Content Placeholder 2"/>
          <p:cNvSpPr>
            <a:spLocks noGrp="1"/>
          </p:cNvSpPr>
          <p:nvPr>
            <p:ph idx="1"/>
          </p:nvPr>
        </p:nvSpPr>
        <p:spPr/>
        <p:txBody>
          <a:bodyPr/>
          <a:lstStyle/>
          <a:p>
            <a:r>
              <a:rPr lang="en-US" dirty="0" smtClean="0"/>
              <a:t>New Chinese restrictions on recycling imports</a:t>
            </a:r>
          </a:p>
          <a:p>
            <a:r>
              <a:rPr lang="en-US" dirty="0" smtClean="0"/>
              <a:t>Recycler pushback</a:t>
            </a:r>
            <a:endParaRPr lang="en-US" dirty="0"/>
          </a:p>
        </p:txBody>
      </p:sp>
    </p:spTree>
    <p:extLst>
      <p:ext uri="{BB962C8B-B14F-4D97-AF65-F5344CB8AC3E}">
        <p14:creationId xmlns:p14="http://schemas.microsoft.com/office/powerpoint/2010/main" val="718585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a:t>
            </a:r>
            <a:endParaRPr lang="en-US" dirty="0"/>
          </a:p>
        </p:txBody>
      </p:sp>
      <p:pic>
        <p:nvPicPr>
          <p:cNvPr id="1028" name="Picture 4" descr="https://s-media-cache-ak0.pinimg.com/originals/f5/32/97/f53297a8ec7f95a768ce8d5fa340ace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1192976"/>
            <a:ext cx="9144000" cy="566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477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EPA &amp; CLIMATE CHANGE</a:t>
            </a:r>
            <a:endParaRPr lang="en-US" dirty="0"/>
          </a:p>
        </p:txBody>
      </p:sp>
      <p:sp>
        <p:nvSpPr>
          <p:cNvPr id="3" name="Content Placeholder 2"/>
          <p:cNvSpPr>
            <a:spLocks noGrp="1"/>
          </p:cNvSpPr>
          <p:nvPr>
            <p:ph idx="1"/>
          </p:nvPr>
        </p:nvSpPr>
        <p:spPr/>
        <p:txBody>
          <a:bodyPr/>
          <a:lstStyle/>
          <a:p>
            <a:pPr marL="0" indent="0">
              <a:buNone/>
            </a:pPr>
            <a:r>
              <a:rPr lang="en-US" b="1" dirty="0">
                <a:effectLst/>
              </a:rPr>
              <a:t>This page is being updated.</a:t>
            </a:r>
          </a:p>
          <a:p>
            <a:pPr marL="0" indent="0">
              <a:buNone/>
            </a:pPr>
            <a:r>
              <a:rPr lang="en-US" dirty="0">
                <a:effectLst/>
              </a:rPr>
              <a:t>Thank you for your interest in this topic. We are currently updating our website to reflect EPA's priorities under the leadership of President Trump and Administrator Pruitt. If you're looking for an archived version of this page, you can find it on the </a:t>
            </a:r>
            <a:r>
              <a:rPr lang="en-US" dirty="0">
                <a:effectLst/>
                <a:hlinkClick r:id="rId3"/>
              </a:rPr>
              <a:t>January 19 snapshot</a:t>
            </a:r>
            <a:r>
              <a:rPr lang="en-US" dirty="0">
                <a:effectLst/>
              </a:rPr>
              <a:t>.</a:t>
            </a:r>
          </a:p>
          <a:p>
            <a:endParaRPr lang="en-US" dirty="0"/>
          </a:p>
        </p:txBody>
      </p:sp>
    </p:spTree>
    <p:extLst>
      <p:ext uri="{BB962C8B-B14F-4D97-AF65-F5344CB8AC3E}">
        <p14:creationId xmlns:p14="http://schemas.microsoft.com/office/powerpoint/2010/main" val="2790480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 STATE LEGISLATIVE PRIORITIES </a:t>
            </a:r>
            <a:endParaRPr lang="en-US" dirty="0"/>
          </a:p>
        </p:txBody>
      </p:sp>
      <p:sp>
        <p:nvSpPr>
          <p:cNvPr id="3" name="Content Placeholder 2"/>
          <p:cNvSpPr>
            <a:spLocks noGrp="1"/>
          </p:cNvSpPr>
          <p:nvPr>
            <p:ph idx="1"/>
          </p:nvPr>
        </p:nvSpPr>
        <p:spPr>
          <a:xfrm>
            <a:off x="580030" y="1177645"/>
            <a:ext cx="8229599" cy="5680355"/>
          </a:xfrm>
        </p:spPr>
        <p:txBody>
          <a:bodyPr/>
          <a:lstStyle/>
          <a:p>
            <a:r>
              <a:rPr lang="en-US" sz="2400" dirty="0" smtClean="0"/>
              <a:t>Obamacare</a:t>
            </a:r>
          </a:p>
          <a:p>
            <a:r>
              <a:rPr lang="en-US" sz="2400" dirty="0" smtClean="0"/>
              <a:t>Financial stress</a:t>
            </a:r>
          </a:p>
          <a:p>
            <a:r>
              <a:rPr lang="en-US" sz="2400" dirty="0" smtClean="0"/>
              <a:t>Immigration</a:t>
            </a:r>
          </a:p>
          <a:p>
            <a:r>
              <a:rPr lang="en-US" sz="2400" dirty="0" err="1" smtClean="0"/>
              <a:t>Zika</a:t>
            </a:r>
            <a:endParaRPr lang="en-US" sz="2400" dirty="0" smtClean="0"/>
          </a:p>
          <a:p>
            <a:r>
              <a:rPr lang="en-US" sz="2400" dirty="0" smtClean="0"/>
              <a:t>Infrastructure spending</a:t>
            </a:r>
          </a:p>
          <a:p>
            <a:r>
              <a:rPr lang="en-US" sz="2400" dirty="0" smtClean="0"/>
              <a:t>Policing</a:t>
            </a:r>
          </a:p>
          <a:p>
            <a:r>
              <a:rPr lang="en-US" sz="2400" dirty="0" smtClean="0"/>
              <a:t>Marijuana</a:t>
            </a:r>
          </a:p>
          <a:p>
            <a:r>
              <a:rPr lang="en-US" sz="2400" dirty="0" err="1" smtClean="0"/>
              <a:t>Opiods</a:t>
            </a:r>
            <a:endParaRPr lang="en-US" sz="2400" dirty="0" smtClean="0"/>
          </a:p>
          <a:p>
            <a:r>
              <a:rPr lang="en-US" sz="2400" dirty="0" smtClean="0"/>
              <a:t>Clean energy</a:t>
            </a:r>
          </a:p>
          <a:p>
            <a:r>
              <a:rPr lang="en-US" sz="2400" dirty="0" smtClean="0"/>
              <a:t>Social issues</a:t>
            </a:r>
          </a:p>
          <a:p>
            <a:r>
              <a:rPr lang="en-US" sz="2400" dirty="0" smtClean="0"/>
              <a:t>School choice</a:t>
            </a:r>
          </a:p>
          <a:p>
            <a:r>
              <a:rPr lang="en-US" sz="2400" dirty="0" smtClean="0"/>
              <a:t>Foster care</a:t>
            </a:r>
          </a:p>
          <a:p>
            <a:r>
              <a:rPr lang="en-US" sz="2400" dirty="0" smtClean="0"/>
              <a:t>Higher education</a:t>
            </a:r>
            <a:endParaRPr lang="en-US" sz="2400" dirty="0"/>
          </a:p>
        </p:txBody>
      </p:sp>
    </p:spTree>
    <p:extLst>
      <p:ext uri="{BB962C8B-B14F-4D97-AF65-F5344CB8AC3E}">
        <p14:creationId xmlns:p14="http://schemas.microsoft.com/office/powerpoint/2010/main" val="3482952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PRIORITIES WASTE &amp; RECYCLING</a:t>
            </a:r>
            <a:endParaRPr lang="en-US" dirty="0"/>
          </a:p>
        </p:txBody>
      </p:sp>
      <p:sp>
        <p:nvSpPr>
          <p:cNvPr id="3" name="Content Placeholder 2"/>
          <p:cNvSpPr>
            <a:spLocks noGrp="1"/>
          </p:cNvSpPr>
          <p:nvPr>
            <p:ph idx="1"/>
          </p:nvPr>
        </p:nvSpPr>
        <p:spPr/>
        <p:txBody>
          <a:bodyPr/>
          <a:lstStyle/>
          <a:p>
            <a:r>
              <a:rPr lang="en-US" dirty="0" smtClean="0"/>
              <a:t>Slow down/worker safety</a:t>
            </a:r>
          </a:p>
          <a:p>
            <a:r>
              <a:rPr lang="en-US" dirty="0" smtClean="0"/>
              <a:t>Routine fixes</a:t>
            </a:r>
          </a:p>
          <a:p>
            <a:r>
              <a:rPr lang="en-US" dirty="0" smtClean="0"/>
              <a:t>Food waste </a:t>
            </a:r>
          </a:p>
          <a:p>
            <a:r>
              <a:rPr lang="en-US" dirty="0" smtClean="0"/>
              <a:t>Fix e-scrap recycling laws</a:t>
            </a:r>
            <a:endParaRPr lang="en-US" dirty="0"/>
          </a:p>
          <a:p>
            <a:endParaRPr lang="en-US" dirty="0"/>
          </a:p>
        </p:txBody>
      </p:sp>
    </p:spTree>
    <p:extLst>
      <p:ext uri="{BB962C8B-B14F-4D97-AF65-F5344CB8AC3E}">
        <p14:creationId xmlns:p14="http://schemas.microsoft.com/office/powerpoint/2010/main" val="3169181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ABOUT CHANGE</a:t>
            </a:r>
            <a:endParaRPr lang="en-US" dirty="0"/>
          </a:p>
        </p:txBody>
      </p:sp>
      <p:sp>
        <p:nvSpPr>
          <p:cNvPr id="3" name="Content Placeholder 2"/>
          <p:cNvSpPr>
            <a:spLocks noGrp="1"/>
          </p:cNvSpPr>
          <p:nvPr>
            <p:ph idx="1"/>
          </p:nvPr>
        </p:nvSpPr>
        <p:spPr>
          <a:xfrm>
            <a:off x="457200" y="1574800"/>
            <a:ext cx="8229599" cy="5384800"/>
          </a:xfrm>
        </p:spPr>
        <p:txBody>
          <a:bodyPr/>
          <a:lstStyle/>
          <a:p>
            <a:r>
              <a:rPr lang="en-US" altLang="en-US" dirty="0" smtClean="0"/>
              <a:t>Politics of waste</a:t>
            </a:r>
          </a:p>
          <a:p>
            <a:r>
              <a:rPr lang="en-US" altLang="en-US" b="1" dirty="0" smtClean="0"/>
              <a:t>Our raw material</a:t>
            </a:r>
            <a:endParaRPr lang="en-US" altLang="en-US" b="1" dirty="0"/>
          </a:p>
          <a:p>
            <a:r>
              <a:rPr lang="en-US" altLang="en-US" dirty="0" smtClean="0"/>
              <a:t>Sustainable materials management</a:t>
            </a:r>
            <a:endParaRPr lang="en-US" dirty="0" smtClean="0">
              <a:solidFill>
                <a:schemeClr val="bg1"/>
              </a:solidFill>
            </a:endParaRPr>
          </a:p>
        </p:txBody>
      </p:sp>
    </p:spTree>
    <p:extLst>
      <p:ext uri="{BB962C8B-B14F-4D97-AF65-F5344CB8AC3E}">
        <p14:creationId xmlns:p14="http://schemas.microsoft.com/office/powerpoint/2010/main" val="2781720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t>MSW</a:t>
            </a:r>
            <a:r>
              <a:rPr lang="en-US" altLang="en-US" dirty="0"/>
              <a:t> GENERATION RATES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490" y="1655573"/>
            <a:ext cx="7404874" cy="4811076"/>
          </a:xfrm>
          <a:prstGeom prst="rect">
            <a:avLst/>
          </a:prstGeom>
        </p:spPr>
      </p:pic>
    </p:spTree>
    <p:extLst>
      <p:ext uri="{BB962C8B-B14F-4D97-AF65-F5344CB8AC3E}">
        <p14:creationId xmlns:p14="http://schemas.microsoft.com/office/powerpoint/2010/main" val="2747079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ALL ABOUT CHANGE</a:t>
            </a:r>
          </a:p>
        </p:txBody>
      </p:sp>
      <p:pic>
        <p:nvPicPr>
          <p:cNvPr id="2050" name="Picture 2" descr="1-ChangeIntro.jpg (1000×68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192975"/>
            <a:ext cx="9144000" cy="5835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508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TRENDS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898756"/>
            <a:ext cx="9144000" cy="4218725"/>
          </a:xfrm>
          <a:prstGeom prst="rect">
            <a:avLst/>
          </a:prstGeom>
        </p:spPr>
      </p:pic>
    </p:spTree>
    <p:extLst>
      <p:ext uri="{BB962C8B-B14F-4D97-AF65-F5344CB8AC3E}">
        <p14:creationId xmlns:p14="http://schemas.microsoft.com/office/powerpoint/2010/main" val="2760329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RAW MATERIAL TRENDS</a:t>
            </a:r>
            <a:endParaRPr lang="en-US" dirty="0"/>
          </a:p>
        </p:txBody>
      </p:sp>
      <p:sp>
        <p:nvSpPr>
          <p:cNvPr id="3" name="Content Placeholder 2"/>
          <p:cNvSpPr>
            <a:spLocks noGrp="1"/>
          </p:cNvSpPr>
          <p:nvPr>
            <p:ph idx="1"/>
          </p:nvPr>
        </p:nvSpPr>
        <p:spPr/>
        <p:txBody>
          <a:bodyPr/>
          <a:lstStyle/>
          <a:p>
            <a:r>
              <a:rPr lang="en-US" dirty="0" smtClean="0"/>
              <a:t>Less </a:t>
            </a:r>
            <a:r>
              <a:rPr lang="en-US" dirty="0" smtClean="0"/>
              <a:t>garbage/recyclables</a:t>
            </a:r>
            <a:endParaRPr lang="en-US" dirty="0" smtClean="0"/>
          </a:p>
          <a:p>
            <a:r>
              <a:rPr lang="en-US" dirty="0" smtClean="0"/>
              <a:t>Different </a:t>
            </a:r>
            <a:r>
              <a:rPr lang="en-US" dirty="0" smtClean="0"/>
              <a:t>garbage/recyclables</a:t>
            </a:r>
            <a:endParaRPr lang="en-US" dirty="0" smtClean="0"/>
          </a:p>
        </p:txBody>
      </p:sp>
    </p:spTree>
    <p:extLst>
      <p:ext uri="{BB962C8B-B14F-4D97-AF65-F5344CB8AC3E}">
        <p14:creationId xmlns:p14="http://schemas.microsoft.com/office/powerpoint/2010/main" val="1282244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PACKAGING PLATEAU</a:t>
            </a:r>
            <a:endParaRPr lang="en-US" dirty="0"/>
          </a:p>
        </p:txBody>
      </p:sp>
      <p:sp>
        <p:nvSpPr>
          <p:cNvPr id="3" name="Content Placeholder 2"/>
          <p:cNvSpPr>
            <a:spLocks noGrp="1"/>
          </p:cNvSpPr>
          <p:nvPr>
            <p:ph idx="1"/>
          </p:nvPr>
        </p:nvSpPr>
        <p:spPr/>
        <p:txBody>
          <a:bodyPr/>
          <a:lstStyle/>
          <a:p>
            <a:r>
              <a:rPr lang="en-US" dirty="0" smtClean="0"/>
              <a:t>2000:  75.9 million tons of packaging</a:t>
            </a:r>
          </a:p>
          <a:p>
            <a:r>
              <a:rPr lang="en-US" dirty="0" smtClean="0"/>
              <a:t>2014:  76.7 million tons of packaging</a:t>
            </a:r>
          </a:p>
          <a:p>
            <a:r>
              <a:rPr lang="en-US" dirty="0" smtClean="0"/>
              <a:t>Total increase:  840,000 tons</a:t>
            </a:r>
          </a:p>
          <a:p>
            <a:r>
              <a:rPr lang="en-US" dirty="0" smtClean="0"/>
              <a:t>2000:  539 pounds per person</a:t>
            </a:r>
          </a:p>
          <a:p>
            <a:r>
              <a:rPr lang="en-US" dirty="0" smtClean="0"/>
              <a:t>2014:  481 pounds per person</a:t>
            </a:r>
          </a:p>
          <a:p>
            <a:r>
              <a:rPr lang="en-US" dirty="0" smtClean="0"/>
              <a:t>Per person decrease:  58 pounds</a:t>
            </a:r>
            <a:endParaRPr lang="en-US" dirty="0"/>
          </a:p>
        </p:txBody>
      </p:sp>
    </p:spTree>
    <p:extLst>
      <p:ext uri="{BB962C8B-B14F-4D97-AF65-F5344CB8AC3E}">
        <p14:creationId xmlns:p14="http://schemas.microsoft.com/office/powerpoint/2010/main" val="2419644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FLEXIBLE PACKAGING</a:t>
            </a:r>
            <a:endParaRPr lang="en-US" b="1" dirty="0"/>
          </a:p>
        </p:txBody>
      </p:sp>
      <p:pic>
        <p:nvPicPr>
          <p:cNvPr id="3" name="Picture 2" descr="Babyfoo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447800"/>
            <a:ext cx="7772400" cy="4381500"/>
          </a:xfrm>
          <a:prstGeom prst="rect">
            <a:avLst/>
          </a:prstGeom>
        </p:spPr>
      </p:pic>
    </p:spTree>
    <p:extLst>
      <p:ext uri="{BB962C8B-B14F-4D97-AF65-F5344CB8AC3E}">
        <p14:creationId xmlns:p14="http://schemas.microsoft.com/office/powerpoint/2010/main" val="25679965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 WASTE/DIFFERENT WASTE TRENDS</a:t>
            </a:r>
          </a:p>
        </p:txBody>
      </p:sp>
      <p:sp>
        <p:nvSpPr>
          <p:cNvPr id="3" name="Content Placeholder 2"/>
          <p:cNvSpPr>
            <a:spLocks noGrp="1"/>
          </p:cNvSpPr>
          <p:nvPr>
            <p:ph idx="1"/>
          </p:nvPr>
        </p:nvSpPr>
        <p:spPr/>
        <p:txBody>
          <a:bodyPr/>
          <a:lstStyle/>
          <a:p>
            <a:r>
              <a:rPr lang="en-US" dirty="0"/>
              <a:t>Zero waste by industry</a:t>
            </a:r>
          </a:p>
          <a:p>
            <a:r>
              <a:rPr lang="en-US" dirty="0"/>
              <a:t>Source reduction</a:t>
            </a:r>
          </a:p>
          <a:p>
            <a:r>
              <a:rPr lang="en-US" dirty="0"/>
              <a:t>Have we hit the wall?</a:t>
            </a:r>
          </a:p>
          <a:p>
            <a:endParaRPr lang="en-US" dirty="0"/>
          </a:p>
        </p:txBody>
      </p:sp>
    </p:spTree>
    <p:extLst>
      <p:ext uri="{BB962C8B-B14F-4D97-AF65-F5344CB8AC3E}">
        <p14:creationId xmlns:p14="http://schemas.microsoft.com/office/powerpoint/2010/main" val="28574129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E-COMMERCE</a:t>
            </a:r>
            <a:endParaRPr lang="en-US" dirty="0"/>
          </a:p>
        </p:txBody>
      </p:sp>
      <p:sp>
        <p:nvSpPr>
          <p:cNvPr id="3" name="Content Placeholder 2"/>
          <p:cNvSpPr>
            <a:spLocks noGrp="1"/>
          </p:cNvSpPr>
          <p:nvPr>
            <p:ph idx="1"/>
          </p:nvPr>
        </p:nvSpPr>
        <p:spPr/>
        <p:txBody>
          <a:bodyPr/>
          <a:lstStyle/>
          <a:p>
            <a:r>
              <a:rPr lang="en-US" dirty="0" smtClean="0"/>
              <a:t>8.5% retail sales in 2016</a:t>
            </a:r>
          </a:p>
          <a:p>
            <a:r>
              <a:rPr lang="en-US" dirty="0" smtClean="0"/>
              <a:t>X% in 2020? 2025?</a:t>
            </a:r>
            <a:endParaRPr lang="en-US" dirty="0" smtClean="0"/>
          </a:p>
          <a:p>
            <a:r>
              <a:rPr lang="en-US" dirty="0" smtClean="0"/>
              <a:t>Corrugated boxes</a:t>
            </a:r>
          </a:p>
          <a:p>
            <a:r>
              <a:rPr lang="en-US" dirty="0" smtClean="0"/>
              <a:t>Flexible/film </a:t>
            </a:r>
            <a:r>
              <a:rPr lang="en-US" dirty="0" smtClean="0"/>
              <a:t>wrap</a:t>
            </a:r>
            <a:endParaRPr lang="en-US" dirty="0"/>
          </a:p>
        </p:txBody>
      </p:sp>
    </p:spTree>
    <p:extLst>
      <p:ext uri="{BB962C8B-B14F-4D97-AF65-F5344CB8AC3E}">
        <p14:creationId xmlns:p14="http://schemas.microsoft.com/office/powerpoint/2010/main" val="1257846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DRONES</a:t>
            </a:r>
            <a:endParaRPr lang="en-US" dirty="0"/>
          </a:p>
        </p:txBody>
      </p:sp>
      <p:pic>
        <p:nvPicPr>
          <p:cNvPr id="2050" name="Picture 2" descr="crop-Drone_0114371598501452124081.jpg (1484×87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1671" y="1434353"/>
            <a:ext cx="8114393" cy="5127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352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PRINTING</a:t>
            </a:r>
            <a:endParaRPr lang="en-US" dirty="0"/>
          </a:p>
        </p:txBody>
      </p:sp>
      <p:pic>
        <p:nvPicPr>
          <p:cNvPr id="2054" name="Picture 6" descr="3015658-inline-s-1-ups-bets-big-on-retail-3-d-printing.jpg (640×42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506" y="1192975"/>
            <a:ext cx="8875059" cy="566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517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OF THINGS</a:t>
            </a:r>
            <a:endParaRPr lang="en-US" dirty="0"/>
          </a:p>
        </p:txBody>
      </p:sp>
      <p:pic>
        <p:nvPicPr>
          <p:cNvPr id="2050" name="Picture 2" descr="Related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192974"/>
            <a:ext cx="9144000" cy="566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59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1943495" y="-342502"/>
            <a:ext cx="5257007" cy="9144000"/>
          </a:xfrm>
        </p:spPr>
      </p:pic>
    </p:spTree>
    <p:extLst>
      <p:ext uri="{BB962C8B-B14F-4D97-AF65-F5344CB8AC3E}">
        <p14:creationId xmlns:p14="http://schemas.microsoft.com/office/powerpoint/2010/main" val="99927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 WIZARD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1586638" y="747129"/>
            <a:ext cx="5656996" cy="6564746"/>
          </a:xfrm>
        </p:spPr>
      </p:pic>
    </p:spTree>
    <p:extLst>
      <p:ext uri="{BB962C8B-B14F-4D97-AF65-F5344CB8AC3E}">
        <p14:creationId xmlns:p14="http://schemas.microsoft.com/office/powerpoint/2010/main" val="94371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87606"/>
            <a:ext cx="9143999" cy="5370393"/>
          </a:xfrm>
        </p:spPr>
      </p:pic>
    </p:spTree>
    <p:extLst>
      <p:ext uri="{BB962C8B-B14F-4D97-AF65-F5344CB8AC3E}">
        <p14:creationId xmlns:p14="http://schemas.microsoft.com/office/powerpoint/2010/main" val="10903325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ABOUT CHANGE</a:t>
            </a:r>
            <a:endParaRPr lang="en-US" dirty="0"/>
          </a:p>
        </p:txBody>
      </p:sp>
      <p:sp>
        <p:nvSpPr>
          <p:cNvPr id="3" name="Content Placeholder 2"/>
          <p:cNvSpPr>
            <a:spLocks noGrp="1"/>
          </p:cNvSpPr>
          <p:nvPr>
            <p:ph idx="1"/>
          </p:nvPr>
        </p:nvSpPr>
        <p:spPr>
          <a:xfrm>
            <a:off x="457200" y="1574800"/>
            <a:ext cx="8229599" cy="5384800"/>
          </a:xfrm>
        </p:spPr>
        <p:txBody>
          <a:bodyPr/>
          <a:lstStyle/>
          <a:p>
            <a:r>
              <a:rPr lang="en-US" altLang="en-US" dirty="0" smtClean="0"/>
              <a:t>Politics of waste</a:t>
            </a:r>
          </a:p>
          <a:p>
            <a:r>
              <a:rPr lang="en-US" altLang="en-US" dirty="0" smtClean="0"/>
              <a:t>Our raw material </a:t>
            </a:r>
            <a:endParaRPr lang="en-US" altLang="en-US" dirty="0"/>
          </a:p>
          <a:p>
            <a:r>
              <a:rPr lang="en-US" altLang="en-US" b="1" dirty="0" smtClean="0"/>
              <a:t>Sustainable Materials Management</a:t>
            </a:r>
            <a:endParaRPr lang="en-US" b="1" dirty="0" smtClean="0">
              <a:solidFill>
                <a:schemeClr val="bg1"/>
              </a:solidFill>
            </a:endParaRPr>
          </a:p>
        </p:txBody>
      </p:sp>
    </p:spTree>
    <p:extLst>
      <p:ext uri="{BB962C8B-B14F-4D97-AF65-F5344CB8AC3E}">
        <p14:creationId xmlns:p14="http://schemas.microsoft.com/office/powerpoint/2010/main" val="25863621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WAY OF THINKING</a:t>
            </a:r>
            <a:endParaRPr lang="en-US" dirty="0"/>
          </a:p>
        </p:txBody>
      </p:sp>
      <p:pic>
        <p:nvPicPr>
          <p:cNvPr id="1026" name="Picture 2" descr="ShowImage (576×74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559859"/>
            <a:ext cx="9238129" cy="5298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7189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SUSTAINABLE MATERIALS MANAGEMENT</a:t>
            </a:r>
          </a:p>
        </p:txBody>
      </p:sp>
      <p:sp>
        <p:nvSpPr>
          <p:cNvPr id="3" name="Content Placeholder 2"/>
          <p:cNvSpPr>
            <a:spLocks noGrp="1"/>
          </p:cNvSpPr>
          <p:nvPr>
            <p:ph idx="1"/>
          </p:nvPr>
        </p:nvSpPr>
        <p:spPr>
          <a:xfrm>
            <a:off x="457200" y="1600200"/>
            <a:ext cx="8229599" cy="5096435"/>
          </a:xfrm>
        </p:spPr>
        <p:txBody>
          <a:bodyPr/>
          <a:lstStyle/>
          <a:p>
            <a:pPr marL="0" indent="0">
              <a:buNone/>
            </a:pPr>
            <a:r>
              <a:rPr lang="en-US" dirty="0" smtClean="0">
                <a:effectLst/>
              </a:rPr>
              <a:t>“Sustainable </a:t>
            </a:r>
            <a:r>
              <a:rPr lang="en-US" dirty="0">
                <a:effectLst/>
              </a:rPr>
              <a:t>materials management is a systemic approach to using and reusing materials more productively over their entire lifecycles. It represents a change in how our society thinks about the use of natural resources and environmental protection. By looking at a product's entire lifecycle we can find new opportunities to reduce environmental impacts, conserve resources, and reduce costs</a:t>
            </a:r>
            <a:r>
              <a:rPr lang="en-US" dirty="0" smtClean="0">
                <a:effectLst/>
              </a:rPr>
              <a:t>.”</a:t>
            </a:r>
            <a:endParaRPr lang="en-US" dirty="0"/>
          </a:p>
        </p:txBody>
      </p:sp>
    </p:spTree>
    <p:extLst>
      <p:ext uri="{BB962C8B-B14F-4D97-AF65-F5344CB8AC3E}">
        <p14:creationId xmlns:p14="http://schemas.microsoft.com/office/powerpoint/2010/main" val="4043101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SUSTAINABLE MATERIALS MANAGEMENT</a:t>
            </a:r>
            <a:endParaRPr lang="en-US" sz="3600" dirty="0"/>
          </a:p>
        </p:txBody>
      </p:sp>
      <p:sp>
        <p:nvSpPr>
          <p:cNvPr id="3" name="Content Placeholder 2"/>
          <p:cNvSpPr>
            <a:spLocks noGrp="1"/>
          </p:cNvSpPr>
          <p:nvPr>
            <p:ph idx="1"/>
          </p:nvPr>
        </p:nvSpPr>
        <p:spPr/>
        <p:txBody>
          <a:bodyPr/>
          <a:lstStyle/>
          <a:p>
            <a:r>
              <a:rPr lang="en-US" dirty="0" smtClean="0"/>
              <a:t>Is recycling the ultimate goal?</a:t>
            </a:r>
          </a:p>
          <a:p>
            <a:pPr marL="0" indent="0">
              <a:buNone/>
            </a:pPr>
            <a:r>
              <a:rPr lang="en-US" dirty="0" smtClean="0"/>
              <a:t>or</a:t>
            </a:r>
          </a:p>
          <a:p>
            <a:r>
              <a:rPr lang="en-US" dirty="0" smtClean="0"/>
              <a:t>Less overall waste in the ecosystem?</a:t>
            </a:r>
            <a:endParaRPr lang="en-US" dirty="0"/>
          </a:p>
          <a:p>
            <a:r>
              <a:rPr lang="en-US" dirty="0" smtClean="0"/>
              <a:t>Hierarchy?</a:t>
            </a:r>
            <a:endParaRPr lang="en-US" dirty="0"/>
          </a:p>
          <a:p>
            <a:endParaRPr lang="en-US" dirty="0" smtClean="0"/>
          </a:p>
          <a:p>
            <a:endParaRPr lang="en-US" dirty="0"/>
          </a:p>
        </p:txBody>
      </p:sp>
    </p:spTree>
    <p:extLst>
      <p:ext uri="{BB962C8B-B14F-4D97-AF65-F5344CB8AC3E}">
        <p14:creationId xmlns:p14="http://schemas.microsoft.com/office/powerpoint/2010/main" val="3993470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altLang="en-US" dirty="0" smtClean="0"/>
              <a:t>EPA core functions include solid waste?</a:t>
            </a:r>
          </a:p>
          <a:p>
            <a:r>
              <a:rPr lang="en-US" altLang="en-US" dirty="0" smtClean="0"/>
              <a:t>Budget still unresolved</a:t>
            </a:r>
          </a:p>
          <a:p>
            <a:r>
              <a:rPr lang="en-US" altLang="en-US" dirty="0" smtClean="0"/>
              <a:t>Less/different waste</a:t>
            </a:r>
          </a:p>
          <a:p>
            <a:r>
              <a:rPr lang="en-US" altLang="en-US" dirty="0" smtClean="0"/>
              <a:t>Disposal needed for a long time</a:t>
            </a:r>
            <a:endParaRPr lang="en-US" altLang="en-US" dirty="0"/>
          </a:p>
          <a:p>
            <a:r>
              <a:rPr lang="en-US" altLang="en-US" dirty="0" smtClean="0"/>
              <a:t>Need to think sustainably</a:t>
            </a:r>
          </a:p>
          <a:p>
            <a:r>
              <a:rPr lang="en-US" altLang="en-US" dirty="0" smtClean="0"/>
              <a:t>Interesting times!</a:t>
            </a:r>
          </a:p>
        </p:txBody>
      </p:sp>
    </p:spTree>
    <p:extLst>
      <p:ext uri="{BB962C8B-B14F-4D97-AF65-F5344CB8AC3E}">
        <p14:creationId xmlns:p14="http://schemas.microsoft.com/office/powerpoint/2010/main" val="580914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1187293"/>
          </a:xfrm>
        </p:spPr>
        <p:txBody>
          <a:bodyPr anchor="ctr"/>
          <a:lstStyle/>
          <a:p>
            <a:pPr eaLnBrk="1" hangingPunct="1"/>
            <a:r>
              <a:rPr lang="en-US" sz="2900" dirty="0"/>
              <a:t/>
            </a:r>
            <a:br>
              <a:rPr lang="en-US" sz="2900" dirty="0"/>
            </a:br>
            <a:r>
              <a:rPr lang="en-US" sz="2900" dirty="0"/>
              <a:t/>
            </a:r>
            <a:br>
              <a:rPr lang="en-US" sz="2900" dirty="0"/>
            </a:br>
            <a:endParaRPr lang="en-US" sz="2900" dirty="0"/>
          </a:p>
        </p:txBody>
      </p:sp>
      <p:sp>
        <p:nvSpPr>
          <p:cNvPr id="16387" name="Rectangle 3"/>
          <p:cNvSpPr>
            <a:spLocks noGrp="1" noChangeArrowheads="1"/>
          </p:cNvSpPr>
          <p:nvPr>
            <p:ph idx="1"/>
          </p:nvPr>
        </p:nvSpPr>
        <p:spPr>
          <a:xfrm>
            <a:off x="457200" y="1670494"/>
            <a:ext cx="8229600" cy="4455669"/>
          </a:xfrm>
        </p:spPr>
        <p:txBody>
          <a:bodyPr/>
          <a:lstStyle/>
          <a:p>
            <a:pPr marL="114300" indent="0" eaLnBrk="1" hangingPunct="1">
              <a:buNone/>
            </a:pPr>
            <a:r>
              <a:rPr lang="en-US" altLang="en-US" sz="3600" dirty="0">
                <a:solidFill>
                  <a:schemeClr val="bg1"/>
                </a:solidFill>
              </a:rPr>
              <a:t>FOR MORE INFORMATION</a:t>
            </a:r>
            <a:r>
              <a:rPr lang="en-US" altLang="en-US" sz="3600" dirty="0" smtClean="0">
                <a:solidFill>
                  <a:schemeClr val="bg1"/>
                </a:solidFill>
              </a:rPr>
              <a:t>:</a:t>
            </a:r>
          </a:p>
          <a:p>
            <a:pPr marL="114300" indent="0" eaLnBrk="1" hangingPunct="1">
              <a:buNone/>
            </a:pPr>
            <a:r>
              <a:rPr lang="en-US" altLang="en-US" sz="3600" dirty="0" smtClean="0">
                <a:solidFill>
                  <a:schemeClr val="bg1"/>
                </a:solidFill>
              </a:rPr>
              <a:t>Chaz Miller</a:t>
            </a:r>
          </a:p>
          <a:p>
            <a:pPr marL="114300" indent="0" eaLnBrk="1" hangingPunct="1">
              <a:buNone/>
            </a:pPr>
            <a:r>
              <a:rPr lang="en-US" altLang="en-US" sz="3600" dirty="0" smtClean="0">
                <a:solidFill>
                  <a:schemeClr val="bg1"/>
                </a:solidFill>
              </a:rPr>
              <a:t>202-364-3742</a:t>
            </a:r>
            <a:r>
              <a:rPr lang="en-US" altLang="en-US" sz="3600">
                <a:solidFill>
                  <a:schemeClr val="bg1"/>
                </a:solidFill>
              </a:rPr>
              <a:t/>
            </a:r>
            <a:br>
              <a:rPr lang="en-US" altLang="en-US" sz="3600">
                <a:solidFill>
                  <a:schemeClr val="bg1"/>
                </a:solidFill>
              </a:rPr>
            </a:br>
            <a:r>
              <a:rPr lang="en-US" altLang="en-US" sz="3600" smtClean="0">
                <a:solidFill>
                  <a:schemeClr val="bg1"/>
                </a:solidFill>
              </a:rPr>
              <a:t>www.wasterecycling.org </a:t>
            </a:r>
            <a:r>
              <a:rPr lang="en-US" altLang="en-US" sz="3600" dirty="0">
                <a:solidFill>
                  <a:schemeClr val="bg1"/>
                </a:solidFill>
              </a:rPr>
              <a:t/>
            </a:r>
            <a:br>
              <a:rPr lang="en-US" altLang="en-US" sz="3600" dirty="0">
                <a:solidFill>
                  <a:schemeClr val="bg1"/>
                </a:solidFill>
              </a:rPr>
            </a:br>
            <a:r>
              <a:rPr lang="en-US" altLang="en-US" sz="3600" dirty="0" smtClean="0">
                <a:solidFill>
                  <a:schemeClr val="bg1"/>
                </a:solidFill>
              </a:rPr>
              <a:t>cmiller@wasterecycling.org</a:t>
            </a:r>
            <a:endParaRPr lang="en-US" sz="3600" dirty="0"/>
          </a:p>
        </p:txBody>
      </p:sp>
      <p:sp>
        <p:nvSpPr>
          <p:cNvPr id="11268" name="Slide Number Placeholder 3"/>
          <p:cNvSpPr>
            <a:spLocks noGrp="1"/>
          </p:cNvSpPr>
          <p:nvPr>
            <p:ph type="sldNum" sz="quarter" idx="12"/>
          </p:nvPr>
        </p:nvSpPr>
        <p:spPr bwMode="auto">
          <a:ln>
            <a:miter lim="800000"/>
            <a:headEnd/>
            <a:tailEnd/>
          </a:ln>
        </p:spPr>
        <p:txBody>
          <a:bodyPr>
            <a:prstTxWarp prst="textNoShape">
              <a:avLst/>
            </a:prstTxWarp>
          </a:bodyPr>
          <a:lstStyle/>
          <a:p>
            <a:pPr>
              <a:defRPr/>
            </a:pPr>
            <a:fld id="{DDBCC0E9-94F8-2547-A381-5B691F087942}" type="slidenum">
              <a:rPr lang="en-US"/>
              <a:pPr>
                <a:defRPr/>
              </a:pPr>
              <a:t>36</a:t>
            </a:fld>
            <a:endParaRPr lang="en-US"/>
          </a:p>
        </p:txBody>
      </p:sp>
    </p:spTree>
    <p:extLst>
      <p:ext uri="{BB962C8B-B14F-4D97-AF65-F5344CB8AC3E}">
        <p14:creationId xmlns:p14="http://schemas.microsoft.com/office/powerpoint/2010/main" val="341931386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EPA</a:t>
            </a:r>
            <a:endParaRPr lang="en-US" dirty="0"/>
          </a:p>
        </p:txBody>
      </p:sp>
      <p:pic>
        <p:nvPicPr>
          <p:cNvPr id="2050" name="Picture 2" descr="Scott Pruitt_2014.jpg (2400×300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61615" y="1600200"/>
            <a:ext cx="362077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660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STAFF</a:t>
            </a:r>
            <a:endParaRPr lang="en-US" dirty="0"/>
          </a:p>
        </p:txBody>
      </p:sp>
      <p:sp>
        <p:nvSpPr>
          <p:cNvPr id="3" name="Content Placeholder 2"/>
          <p:cNvSpPr>
            <a:spLocks noGrp="1"/>
          </p:cNvSpPr>
          <p:nvPr>
            <p:ph idx="1"/>
          </p:nvPr>
        </p:nvSpPr>
        <p:spPr/>
        <p:txBody>
          <a:bodyPr/>
          <a:lstStyle/>
          <a:p>
            <a:r>
              <a:rPr lang="en-US" dirty="0" smtClean="0"/>
              <a:t>185+</a:t>
            </a:r>
          </a:p>
          <a:p>
            <a:r>
              <a:rPr lang="en-US" dirty="0" smtClean="0"/>
              <a:t>12 require </a:t>
            </a:r>
            <a:r>
              <a:rPr lang="en-US" dirty="0" smtClean="0"/>
              <a:t>Senate </a:t>
            </a:r>
            <a:r>
              <a:rPr lang="en-US" dirty="0" smtClean="0"/>
              <a:t>hearing &amp; </a:t>
            </a:r>
            <a:r>
              <a:rPr lang="en-US" dirty="0" smtClean="0"/>
              <a:t>approval</a:t>
            </a:r>
          </a:p>
          <a:p>
            <a:r>
              <a:rPr lang="en-US" dirty="0" smtClean="0"/>
              <a:t>25 Schedule </a:t>
            </a:r>
            <a:r>
              <a:rPr lang="en-US" dirty="0" smtClean="0"/>
              <a:t>C</a:t>
            </a:r>
          </a:p>
          <a:p>
            <a:r>
              <a:rPr lang="en-US" dirty="0" smtClean="0"/>
              <a:t>150 non-career </a:t>
            </a:r>
            <a:r>
              <a:rPr lang="en-US" dirty="0" smtClean="0"/>
              <a:t>political appointments</a:t>
            </a:r>
          </a:p>
        </p:txBody>
      </p:sp>
    </p:spTree>
    <p:extLst>
      <p:ext uri="{BB962C8B-B14F-4D97-AF65-F5344CB8AC3E}">
        <p14:creationId xmlns:p14="http://schemas.microsoft.com/office/powerpoint/2010/main" val="3448607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APPOINTEE </a:t>
            </a:r>
            <a:r>
              <a:rPr lang="en-US" dirty="0" smtClean="0"/>
              <a:t>STATUS</a:t>
            </a:r>
            <a:endParaRPr lang="en-US" dirty="0"/>
          </a:p>
        </p:txBody>
      </p:sp>
      <p:sp>
        <p:nvSpPr>
          <p:cNvPr id="3" name="Content Placeholder 2"/>
          <p:cNvSpPr>
            <a:spLocks noGrp="1"/>
          </p:cNvSpPr>
          <p:nvPr>
            <p:ph idx="1"/>
          </p:nvPr>
        </p:nvSpPr>
        <p:spPr/>
        <p:txBody>
          <a:bodyPr/>
          <a:lstStyle/>
          <a:p>
            <a:r>
              <a:rPr lang="en-US" dirty="0" smtClean="0"/>
              <a:t>Only Administrator nominated &amp; confirmed</a:t>
            </a:r>
          </a:p>
          <a:p>
            <a:r>
              <a:rPr lang="en-US" dirty="0" smtClean="0"/>
              <a:t>AA for Enforcement awaited confirmation</a:t>
            </a:r>
          </a:p>
          <a:p>
            <a:r>
              <a:rPr lang="en-US" dirty="0" smtClean="0"/>
              <a:t>September 20 hearing for four </a:t>
            </a:r>
            <a:r>
              <a:rPr lang="en-US" dirty="0" smtClean="0"/>
              <a:t>AAs</a:t>
            </a:r>
          </a:p>
          <a:p>
            <a:r>
              <a:rPr lang="en-US" dirty="0" smtClean="0"/>
              <a:t>Schedule Cs in place</a:t>
            </a:r>
            <a:endParaRPr lang="en-US" dirty="0" smtClean="0"/>
          </a:p>
          <a:p>
            <a:r>
              <a:rPr lang="en-US" dirty="0"/>
              <a:t>Career staff in acting capacity</a:t>
            </a:r>
          </a:p>
          <a:p>
            <a:endParaRPr lang="en-US" dirty="0" smtClean="0"/>
          </a:p>
          <a:p>
            <a:endParaRPr lang="en-US" dirty="0"/>
          </a:p>
        </p:txBody>
      </p:sp>
    </p:spTree>
    <p:extLst>
      <p:ext uri="{BB962C8B-B14F-4D97-AF65-F5344CB8AC3E}">
        <p14:creationId xmlns:p14="http://schemas.microsoft.com/office/powerpoint/2010/main" val="4166586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STAFF</a:t>
            </a:r>
            <a:endParaRPr lang="en-US" dirty="0"/>
          </a:p>
        </p:txBody>
      </p:sp>
      <p:sp>
        <p:nvSpPr>
          <p:cNvPr id="3" name="Content Placeholder 2"/>
          <p:cNvSpPr>
            <a:spLocks noGrp="1"/>
          </p:cNvSpPr>
          <p:nvPr>
            <p:ph idx="1"/>
          </p:nvPr>
        </p:nvSpPr>
        <p:spPr/>
        <p:txBody>
          <a:bodyPr/>
          <a:lstStyle/>
          <a:p>
            <a:r>
              <a:rPr lang="en-US" dirty="0" smtClean="0"/>
              <a:t>Buy-outs/RIFs</a:t>
            </a:r>
          </a:p>
          <a:p>
            <a:r>
              <a:rPr lang="en-US" dirty="0" smtClean="0"/>
              <a:t>Low response to buy-outs</a:t>
            </a:r>
            <a:endParaRPr lang="en-US" dirty="0"/>
          </a:p>
          <a:p>
            <a:endParaRPr lang="en-US" dirty="0"/>
          </a:p>
        </p:txBody>
      </p:sp>
    </p:spTree>
    <p:extLst>
      <p:ext uri="{BB962C8B-B14F-4D97-AF65-F5344CB8AC3E}">
        <p14:creationId xmlns:p14="http://schemas.microsoft.com/office/powerpoint/2010/main" val="239340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EPA BUDGET (PROPOSED)</a:t>
            </a:r>
            <a:endParaRPr lang="en-US" dirty="0"/>
          </a:p>
        </p:txBody>
      </p:sp>
      <p:sp>
        <p:nvSpPr>
          <p:cNvPr id="3" name="Content Placeholder 2"/>
          <p:cNvSpPr>
            <a:spLocks noGrp="1"/>
          </p:cNvSpPr>
          <p:nvPr>
            <p:ph idx="1"/>
          </p:nvPr>
        </p:nvSpPr>
        <p:spPr/>
        <p:txBody>
          <a:bodyPr/>
          <a:lstStyle/>
          <a:p>
            <a:r>
              <a:rPr lang="en-US" dirty="0" smtClean="0"/>
              <a:t>“Core” functions</a:t>
            </a:r>
          </a:p>
          <a:p>
            <a:r>
              <a:rPr lang="en-US" dirty="0" smtClean="0"/>
              <a:t>Shift to states</a:t>
            </a:r>
          </a:p>
          <a:p>
            <a:r>
              <a:rPr lang="en-US" dirty="0" smtClean="0"/>
              <a:t>Waste management cut</a:t>
            </a:r>
          </a:p>
          <a:p>
            <a:r>
              <a:rPr lang="en-US" dirty="0" smtClean="0"/>
              <a:t>Waste minimization &amp; recycling eliminated</a:t>
            </a:r>
          </a:p>
          <a:p>
            <a:r>
              <a:rPr lang="en-US" dirty="0" smtClean="0"/>
              <a:t>Enforcement cut</a:t>
            </a:r>
          </a:p>
          <a:p>
            <a:endParaRPr lang="en-US" dirty="0" smtClean="0"/>
          </a:p>
          <a:p>
            <a:endParaRPr lang="en-US" dirty="0"/>
          </a:p>
        </p:txBody>
      </p:sp>
    </p:spTree>
    <p:extLst>
      <p:ext uri="{BB962C8B-B14F-4D97-AF65-F5344CB8AC3E}">
        <p14:creationId xmlns:p14="http://schemas.microsoft.com/office/powerpoint/2010/main" val="3821435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EPA </a:t>
            </a:r>
            <a:r>
              <a:rPr lang="en-US" dirty="0" smtClean="0"/>
              <a:t>BUDGET (HOUSE)</a:t>
            </a:r>
            <a:endParaRPr lang="en-US" dirty="0"/>
          </a:p>
        </p:txBody>
      </p:sp>
      <p:sp>
        <p:nvSpPr>
          <p:cNvPr id="3" name="Content Placeholder 2"/>
          <p:cNvSpPr>
            <a:spLocks noGrp="1"/>
          </p:cNvSpPr>
          <p:nvPr>
            <p:ph idx="1"/>
          </p:nvPr>
        </p:nvSpPr>
        <p:spPr/>
        <p:txBody>
          <a:bodyPr/>
          <a:lstStyle/>
          <a:p>
            <a:r>
              <a:rPr lang="en-US" dirty="0" smtClean="0"/>
              <a:t>Kept waste &amp; recycling programs</a:t>
            </a:r>
            <a:endParaRPr lang="en-US" dirty="0" smtClean="0"/>
          </a:p>
          <a:p>
            <a:r>
              <a:rPr lang="en-US" dirty="0" smtClean="0"/>
              <a:t>No final budget</a:t>
            </a:r>
            <a:endParaRPr lang="en-US" dirty="0"/>
          </a:p>
        </p:txBody>
      </p:sp>
    </p:spTree>
    <p:extLst>
      <p:ext uri="{BB962C8B-B14F-4D97-AF65-F5344CB8AC3E}">
        <p14:creationId xmlns:p14="http://schemas.microsoft.com/office/powerpoint/2010/main" val="2251012467"/>
      </p:ext>
    </p:extLst>
  </p:cSld>
  <p:clrMapOvr>
    <a:masterClrMapping/>
  </p:clrMapOvr>
</p:sld>
</file>

<file path=ppt/theme/theme1.xml><?xml version="1.0" encoding="utf-8"?>
<a:theme xmlns:a="http://schemas.openxmlformats.org/drawingml/2006/main" name="NW&amp;RA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6366</TotalTime>
  <Words>3341</Words>
  <Application>Microsoft Office PowerPoint</Application>
  <PresentationFormat>On-screen Show (4:3)</PresentationFormat>
  <Paragraphs>599</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ＭＳ Ｐゴシック</vt:lpstr>
      <vt:lpstr>Arial</vt:lpstr>
      <vt:lpstr>Calibri</vt:lpstr>
      <vt:lpstr>NW&amp;RAtemplate</vt:lpstr>
      <vt:lpstr>ARKANSAS RECYCLING COALITION</vt:lpstr>
      <vt:lpstr>IT’S ALL ABOUT CHANGE</vt:lpstr>
      <vt:lpstr>MR. WIZARD</vt:lpstr>
      <vt:lpstr>EPA</vt:lpstr>
      <vt:lpstr>POLITICAL STAFF</vt:lpstr>
      <vt:lpstr>POLITICAL APPOINTEE STATUS</vt:lpstr>
      <vt:lpstr>CAREER STAFF</vt:lpstr>
      <vt:lpstr>EPA BUDGET (PROPOSED)</vt:lpstr>
      <vt:lpstr>EPA BUDGET (HOUSE)</vt:lpstr>
      <vt:lpstr>WASTE &amp; RECYCLING LAWS: NATIONAL</vt:lpstr>
      <vt:lpstr>EPA ISSUES</vt:lpstr>
      <vt:lpstr>FEDERAL PRIORITIES</vt:lpstr>
      <vt:lpstr>NATIONAL SWORD</vt:lpstr>
      <vt:lpstr>CLIMATE CHANGE</vt:lpstr>
      <vt:lpstr>EPA &amp; CLIMATE CHANGE</vt:lpstr>
      <vt:lpstr>2017 STATE LEGISLATIVE PRIORITIES </vt:lpstr>
      <vt:lpstr>STATE PRIORITIES WASTE &amp; RECYCLING</vt:lpstr>
      <vt:lpstr>IT’S ALL ABOUT CHANGE</vt:lpstr>
      <vt:lpstr>MSW GENERATION RATES</vt:lpstr>
      <vt:lpstr>MANAGEMENT TRENDS</vt:lpstr>
      <vt:lpstr>RAW MATERIAL TRENDS</vt:lpstr>
      <vt:lpstr>PACKAGING PLATEAU</vt:lpstr>
      <vt:lpstr>FLEXIBLE PACKAGING</vt:lpstr>
      <vt:lpstr>LESS WASTE/DIFFERENT WASTE TRENDS</vt:lpstr>
      <vt:lpstr>E-COMMERCE</vt:lpstr>
      <vt:lpstr>DRONES</vt:lpstr>
      <vt:lpstr>3-D PRINTING</vt:lpstr>
      <vt:lpstr>INTERNET OF THINGS</vt:lpstr>
      <vt:lpstr>ORGANICS</vt:lpstr>
      <vt:lpstr>ORGANICS</vt:lpstr>
      <vt:lpstr>IT’S ALL ABOUT CHANGE</vt:lpstr>
      <vt:lpstr>A NEW WAY OF THINKING</vt:lpstr>
      <vt:lpstr>SUSTAINABLE MATERIALS MANAGEMENT</vt:lpstr>
      <vt:lpstr>SUSTAINABLE MATERIALS MANAGEMENT</vt:lpstr>
      <vt:lpstr>SUMMARY</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Vincent Micone</dc:creator>
  <cp:lastModifiedBy>Chaz Miller</cp:lastModifiedBy>
  <cp:revision>498</cp:revision>
  <cp:lastPrinted>2017-09-20T19:02:27Z</cp:lastPrinted>
  <dcterms:created xsi:type="dcterms:W3CDTF">2013-12-11T04:04:45Z</dcterms:created>
  <dcterms:modified xsi:type="dcterms:W3CDTF">2017-09-20T19:02:36Z</dcterms:modified>
</cp:coreProperties>
</file>